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8" r:id="rId3"/>
    <p:sldId id="278" r:id="rId4"/>
    <p:sldId id="304" r:id="rId5"/>
    <p:sldId id="303" r:id="rId6"/>
    <p:sldId id="299" r:id="rId7"/>
    <p:sldId id="280" r:id="rId8"/>
    <p:sldId id="266" r:id="rId9"/>
    <p:sldId id="267" r:id="rId10"/>
    <p:sldId id="285" r:id="rId11"/>
    <p:sldId id="268" r:id="rId12"/>
    <p:sldId id="269" r:id="rId13"/>
    <p:sldId id="281" r:id="rId14"/>
    <p:sldId id="257" r:id="rId15"/>
    <p:sldId id="279" r:id="rId16"/>
    <p:sldId id="259" r:id="rId17"/>
    <p:sldId id="283" r:id="rId18"/>
    <p:sldId id="261" r:id="rId19"/>
    <p:sldId id="262" r:id="rId20"/>
    <p:sldId id="263" r:id="rId21"/>
    <p:sldId id="260" r:id="rId22"/>
    <p:sldId id="284" r:id="rId23"/>
    <p:sldId id="300" r:id="rId24"/>
    <p:sldId id="264" r:id="rId25"/>
    <p:sldId id="265" r:id="rId26"/>
    <p:sldId id="282" r:id="rId27"/>
    <p:sldId id="270" r:id="rId28"/>
    <p:sldId id="297" r:id="rId29"/>
    <p:sldId id="271" r:id="rId30"/>
    <p:sldId id="272" r:id="rId31"/>
    <p:sldId id="287" r:id="rId32"/>
    <p:sldId id="288" r:id="rId33"/>
    <p:sldId id="273" r:id="rId34"/>
    <p:sldId id="301" r:id="rId35"/>
    <p:sldId id="274" r:id="rId36"/>
    <p:sldId id="275" r:id="rId37"/>
    <p:sldId id="276" r:id="rId38"/>
    <p:sldId id="277" r:id="rId39"/>
    <p:sldId id="302" r:id="rId40"/>
    <p:sldId id="289" r:id="rId41"/>
    <p:sldId id="290" r:id="rId42"/>
    <p:sldId id="293" r:id="rId43"/>
    <p:sldId id="291" r:id="rId44"/>
    <p:sldId id="294" r:id="rId45"/>
    <p:sldId id="292" r:id="rId46"/>
    <p:sldId id="296" r:id="rId47"/>
    <p:sldId id="29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0000FF"/>
    <a:srgbClr val="F6BB00"/>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94660"/>
  </p:normalViewPr>
  <p:slideViewPr>
    <p:cSldViewPr snapToGrid="0">
      <p:cViewPr varScale="1">
        <p:scale>
          <a:sx n="80" d="100"/>
          <a:sy n="80" d="100"/>
        </p:scale>
        <p:origin x="74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x Carapaica" userId="0b490f7c-1f8b-47ac-8c03-79f75a98f56b" providerId="ADAL" clId="{A18DA1CD-CEA4-4E2D-BEB8-53A2652A3348}"/>
    <pc:docChg chg="custSel addSld modSld">
      <pc:chgData name="Felix Carapaica" userId="0b490f7c-1f8b-47ac-8c03-79f75a98f56b" providerId="ADAL" clId="{A18DA1CD-CEA4-4E2D-BEB8-53A2652A3348}" dt="2022-02-24T01:45:25.750" v="2" actId="22"/>
      <pc:docMkLst>
        <pc:docMk/>
      </pc:docMkLst>
      <pc:sldChg chg="addSp delSp new mod modClrScheme chgLayout">
        <pc:chgData name="Felix Carapaica" userId="0b490f7c-1f8b-47ac-8c03-79f75a98f56b" providerId="ADAL" clId="{A18DA1CD-CEA4-4E2D-BEB8-53A2652A3348}" dt="2022-02-24T01:45:25.750" v="2" actId="22"/>
        <pc:sldMkLst>
          <pc:docMk/>
          <pc:sldMk cId="2711857967" sldId="298"/>
        </pc:sldMkLst>
        <pc:spChg chg="del">
          <ac:chgData name="Felix Carapaica" userId="0b490f7c-1f8b-47ac-8c03-79f75a98f56b" providerId="ADAL" clId="{A18DA1CD-CEA4-4E2D-BEB8-53A2652A3348}" dt="2022-02-24T01:45:21.326" v="1" actId="700"/>
          <ac:spMkLst>
            <pc:docMk/>
            <pc:sldMk cId="2711857967" sldId="298"/>
            <ac:spMk id="2" creationId="{4191C082-A086-4A3F-9385-9EC2C31A91DC}"/>
          </ac:spMkLst>
        </pc:spChg>
        <pc:spChg chg="del">
          <ac:chgData name="Felix Carapaica" userId="0b490f7c-1f8b-47ac-8c03-79f75a98f56b" providerId="ADAL" clId="{A18DA1CD-CEA4-4E2D-BEB8-53A2652A3348}" dt="2022-02-24T01:45:21.326" v="1" actId="700"/>
          <ac:spMkLst>
            <pc:docMk/>
            <pc:sldMk cId="2711857967" sldId="298"/>
            <ac:spMk id="3" creationId="{A7E01342-BED9-4B78-9A64-C1942616133D}"/>
          </ac:spMkLst>
        </pc:spChg>
        <pc:picChg chg="add">
          <ac:chgData name="Felix Carapaica" userId="0b490f7c-1f8b-47ac-8c03-79f75a98f56b" providerId="ADAL" clId="{A18DA1CD-CEA4-4E2D-BEB8-53A2652A3348}" dt="2022-02-24T01:45:25.750" v="2" actId="22"/>
          <ac:picMkLst>
            <pc:docMk/>
            <pc:sldMk cId="2711857967" sldId="298"/>
            <ac:picMk id="5" creationId="{7CB12BA7-BFA2-460D-99AF-5F86A4C92165}"/>
          </ac:picMkLst>
        </pc:picChg>
      </pc:sldChg>
    </pc:docChg>
  </pc:docChgLst>
  <pc:docChgLst>
    <pc:chgData name="Felix Carapaica" userId="0b490f7c-1f8b-47ac-8c03-79f75a98f56b" providerId="ADAL" clId="{0331816E-BE83-4070-982B-C9AF531CB1CF}"/>
    <pc:docChg chg="undo custSel addSld modSld">
      <pc:chgData name="Felix Carapaica" userId="0b490f7c-1f8b-47ac-8c03-79f75a98f56b" providerId="ADAL" clId="{0331816E-BE83-4070-982B-C9AF531CB1CF}" dt="2022-01-11T15:47:37.843" v="1208" actId="13926"/>
      <pc:docMkLst>
        <pc:docMk/>
      </pc:docMkLst>
      <pc:sldChg chg="modAnim">
        <pc:chgData name="Felix Carapaica" userId="0b490f7c-1f8b-47ac-8c03-79f75a98f56b" providerId="ADAL" clId="{0331816E-BE83-4070-982B-C9AF531CB1CF}" dt="2022-01-11T14:37:18.178" v="52"/>
        <pc:sldMkLst>
          <pc:docMk/>
          <pc:sldMk cId="456864361" sldId="257"/>
        </pc:sldMkLst>
      </pc:sldChg>
      <pc:sldChg chg="modSp mod modAnim">
        <pc:chgData name="Felix Carapaica" userId="0b490f7c-1f8b-47ac-8c03-79f75a98f56b" providerId="ADAL" clId="{0331816E-BE83-4070-982B-C9AF531CB1CF}" dt="2022-01-11T14:31:02.647" v="4"/>
        <pc:sldMkLst>
          <pc:docMk/>
          <pc:sldMk cId="3063286953" sldId="258"/>
        </pc:sldMkLst>
        <pc:spChg chg="mod">
          <ac:chgData name="Felix Carapaica" userId="0b490f7c-1f8b-47ac-8c03-79f75a98f56b" providerId="ADAL" clId="{0331816E-BE83-4070-982B-C9AF531CB1CF}" dt="2022-01-11T14:30:57.710" v="3" actId="20577"/>
          <ac:spMkLst>
            <pc:docMk/>
            <pc:sldMk cId="3063286953" sldId="258"/>
            <ac:spMk id="3" creationId="{4F2DE764-F04E-4CC0-BDC8-6B01C37B541A}"/>
          </ac:spMkLst>
        </pc:spChg>
      </pc:sldChg>
      <pc:sldChg chg="modSp mod modAnim">
        <pc:chgData name="Felix Carapaica" userId="0b490f7c-1f8b-47ac-8c03-79f75a98f56b" providerId="ADAL" clId="{0331816E-BE83-4070-982B-C9AF531CB1CF}" dt="2022-01-11T15:02:36.047" v="103" actId="113"/>
        <pc:sldMkLst>
          <pc:docMk/>
          <pc:sldMk cId="3311245958" sldId="259"/>
        </pc:sldMkLst>
        <pc:spChg chg="mod">
          <ac:chgData name="Felix Carapaica" userId="0b490f7c-1f8b-47ac-8c03-79f75a98f56b" providerId="ADAL" clId="{0331816E-BE83-4070-982B-C9AF531CB1CF}" dt="2022-01-11T15:02:36.047" v="103" actId="113"/>
          <ac:spMkLst>
            <pc:docMk/>
            <pc:sldMk cId="3311245958" sldId="259"/>
            <ac:spMk id="4" creationId="{10D879B9-62DF-4D13-A56F-0AC896C5BEFB}"/>
          </ac:spMkLst>
        </pc:spChg>
        <pc:spChg chg="mod">
          <ac:chgData name="Felix Carapaica" userId="0b490f7c-1f8b-47ac-8c03-79f75a98f56b" providerId="ADAL" clId="{0331816E-BE83-4070-982B-C9AF531CB1CF}" dt="2022-01-11T15:02:09.819" v="101" actId="27636"/>
          <ac:spMkLst>
            <pc:docMk/>
            <pc:sldMk cId="3311245958" sldId="259"/>
            <ac:spMk id="5" creationId="{D01C2A76-66E4-452D-B92C-40ED5E3C2200}"/>
          </ac:spMkLst>
        </pc:spChg>
      </pc:sldChg>
      <pc:sldChg chg="modSp mod">
        <pc:chgData name="Felix Carapaica" userId="0b490f7c-1f8b-47ac-8c03-79f75a98f56b" providerId="ADAL" clId="{0331816E-BE83-4070-982B-C9AF531CB1CF}" dt="2022-01-11T15:05:48.869" v="219" actId="207"/>
        <pc:sldMkLst>
          <pc:docMk/>
          <pc:sldMk cId="1674494946" sldId="260"/>
        </pc:sldMkLst>
        <pc:spChg chg="mod">
          <ac:chgData name="Felix Carapaica" userId="0b490f7c-1f8b-47ac-8c03-79f75a98f56b" providerId="ADAL" clId="{0331816E-BE83-4070-982B-C9AF531CB1CF}" dt="2022-01-11T15:05:48.869" v="219" actId="207"/>
          <ac:spMkLst>
            <pc:docMk/>
            <pc:sldMk cId="1674494946" sldId="260"/>
            <ac:spMk id="2" creationId="{D4C7F530-CB88-4C05-92C9-682D8835357F}"/>
          </ac:spMkLst>
        </pc:spChg>
      </pc:sldChg>
      <pc:sldChg chg="modSp mod">
        <pc:chgData name="Felix Carapaica" userId="0b490f7c-1f8b-47ac-8c03-79f75a98f56b" providerId="ADAL" clId="{0331816E-BE83-4070-982B-C9AF531CB1CF}" dt="2022-01-11T15:03:46.357" v="153" actId="27636"/>
        <pc:sldMkLst>
          <pc:docMk/>
          <pc:sldMk cId="268212118" sldId="261"/>
        </pc:sldMkLst>
        <pc:spChg chg="mod">
          <ac:chgData name="Felix Carapaica" userId="0b490f7c-1f8b-47ac-8c03-79f75a98f56b" providerId="ADAL" clId="{0331816E-BE83-4070-982B-C9AF531CB1CF}" dt="2022-01-11T15:03:46.357" v="153" actId="27636"/>
          <ac:spMkLst>
            <pc:docMk/>
            <pc:sldMk cId="268212118" sldId="261"/>
            <ac:spMk id="3" creationId="{F902FF47-1FFD-4DA0-AC3E-8326E841ABEA}"/>
          </ac:spMkLst>
        </pc:spChg>
      </pc:sldChg>
      <pc:sldChg chg="modSp mod">
        <pc:chgData name="Felix Carapaica" userId="0b490f7c-1f8b-47ac-8c03-79f75a98f56b" providerId="ADAL" clId="{0331816E-BE83-4070-982B-C9AF531CB1CF}" dt="2022-01-11T15:04:08.152" v="154" actId="20577"/>
        <pc:sldMkLst>
          <pc:docMk/>
          <pc:sldMk cId="2324328021" sldId="262"/>
        </pc:sldMkLst>
        <pc:spChg chg="mod">
          <ac:chgData name="Felix Carapaica" userId="0b490f7c-1f8b-47ac-8c03-79f75a98f56b" providerId="ADAL" clId="{0331816E-BE83-4070-982B-C9AF531CB1CF}" dt="2022-01-11T15:04:08.152" v="154" actId="20577"/>
          <ac:spMkLst>
            <pc:docMk/>
            <pc:sldMk cId="2324328021" sldId="262"/>
            <ac:spMk id="4" creationId="{76D675F3-07F8-40C9-9A16-709FD92D81D7}"/>
          </ac:spMkLst>
        </pc:spChg>
      </pc:sldChg>
      <pc:sldChg chg="modSp modAnim">
        <pc:chgData name="Felix Carapaica" userId="0b490f7c-1f8b-47ac-8c03-79f75a98f56b" providerId="ADAL" clId="{0331816E-BE83-4070-982B-C9AF531CB1CF}" dt="2022-01-11T15:05:25.812" v="217" actId="20577"/>
        <pc:sldMkLst>
          <pc:docMk/>
          <pc:sldMk cId="1629240920" sldId="263"/>
        </pc:sldMkLst>
        <pc:spChg chg="mod">
          <ac:chgData name="Felix Carapaica" userId="0b490f7c-1f8b-47ac-8c03-79f75a98f56b" providerId="ADAL" clId="{0331816E-BE83-4070-982B-C9AF531CB1CF}" dt="2022-01-11T15:05:25.812" v="217" actId="20577"/>
          <ac:spMkLst>
            <pc:docMk/>
            <pc:sldMk cId="1629240920" sldId="263"/>
            <ac:spMk id="3" creationId="{8F2CF502-3F6C-4752-8401-45C65D80743B}"/>
          </ac:spMkLst>
        </pc:spChg>
        <pc:spChg chg="mod">
          <ac:chgData name="Felix Carapaica" userId="0b490f7c-1f8b-47ac-8c03-79f75a98f56b" providerId="ADAL" clId="{0331816E-BE83-4070-982B-C9AF531CB1CF}" dt="2022-01-11T15:04:46.896" v="156" actId="113"/>
          <ac:spMkLst>
            <pc:docMk/>
            <pc:sldMk cId="1629240920" sldId="263"/>
            <ac:spMk id="4" creationId="{70E65CC8-4E45-4839-9EB7-55BA3113DE15}"/>
          </ac:spMkLst>
        </pc:spChg>
      </pc:sldChg>
      <pc:sldChg chg="modSp mod">
        <pc:chgData name="Felix Carapaica" userId="0b490f7c-1f8b-47ac-8c03-79f75a98f56b" providerId="ADAL" clId="{0331816E-BE83-4070-982B-C9AF531CB1CF}" dt="2022-01-11T15:08:13.257" v="254" actId="6549"/>
        <pc:sldMkLst>
          <pc:docMk/>
          <pc:sldMk cId="4142298424" sldId="265"/>
        </pc:sldMkLst>
        <pc:spChg chg="mod">
          <ac:chgData name="Felix Carapaica" userId="0b490f7c-1f8b-47ac-8c03-79f75a98f56b" providerId="ADAL" clId="{0331816E-BE83-4070-982B-C9AF531CB1CF}" dt="2022-01-11T15:08:13.257" v="254" actId="6549"/>
          <ac:spMkLst>
            <pc:docMk/>
            <pc:sldMk cId="4142298424" sldId="265"/>
            <ac:spMk id="6" creationId="{FA78CCDB-7CC5-4C19-8C51-81551DDBC2F1}"/>
          </ac:spMkLst>
        </pc:spChg>
      </pc:sldChg>
      <pc:sldChg chg="modSp mod modAnim">
        <pc:chgData name="Felix Carapaica" userId="0b490f7c-1f8b-47ac-8c03-79f75a98f56b" providerId="ADAL" clId="{0331816E-BE83-4070-982B-C9AF531CB1CF}" dt="2022-01-11T15:12:29.763" v="289" actId="20577"/>
        <pc:sldMkLst>
          <pc:docMk/>
          <pc:sldMk cId="1708575847" sldId="266"/>
        </pc:sldMkLst>
        <pc:spChg chg="mod">
          <ac:chgData name="Felix Carapaica" userId="0b490f7c-1f8b-47ac-8c03-79f75a98f56b" providerId="ADAL" clId="{0331816E-BE83-4070-982B-C9AF531CB1CF}" dt="2022-01-11T15:12:29.763" v="289" actId="20577"/>
          <ac:spMkLst>
            <pc:docMk/>
            <pc:sldMk cId="1708575847" sldId="266"/>
            <ac:spMk id="3" creationId="{F902FF47-1FFD-4DA0-AC3E-8326E841ABEA}"/>
          </ac:spMkLst>
        </pc:spChg>
      </pc:sldChg>
      <pc:sldChg chg="modSp mod">
        <pc:chgData name="Felix Carapaica" userId="0b490f7c-1f8b-47ac-8c03-79f75a98f56b" providerId="ADAL" clId="{0331816E-BE83-4070-982B-C9AF531CB1CF}" dt="2022-01-11T15:15:17.373" v="313" actId="20577"/>
        <pc:sldMkLst>
          <pc:docMk/>
          <pc:sldMk cId="1483057431" sldId="268"/>
        </pc:sldMkLst>
        <pc:spChg chg="mod">
          <ac:chgData name="Felix Carapaica" userId="0b490f7c-1f8b-47ac-8c03-79f75a98f56b" providerId="ADAL" clId="{0331816E-BE83-4070-982B-C9AF531CB1CF}" dt="2022-01-11T15:15:17.373" v="313" actId="20577"/>
          <ac:spMkLst>
            <pc:docMk/>
            <pc:sldMk cId="1483057431" sldId="268"/>
            <ac:spMk id="2" creationId="{0C8FFB73-1273-4F17-9511-8FCFE3887BFF}"/>
          </ac:spMkLst>
        </pc:spChg>
      </pc:sldChg>
      <pc:sldChg chg="addSp modSp mod modAnim">
        <pc:chgData name="Felix Carapaica" userId="0b490f7c-1f8b-47ac-8c03-79f75a98f56b" providerId="ADAL" clId="{0331816E-BE83-4070-982B-C9AF531CB1CF}" dt="2022-01-11T15:18:39.988" v="339" actId="6549"/>
        <pc:sldMkLst>
          <pc:docMk/>
          <pc:sldMk cId="3523726262" sldId="269"/>
        </pc:sldMkLst>
        <pc:spChg chg="add mod">
          <ac:chgData name="Felix Carapaica" userId="0b490f7c-1f8b-47ac-8c03-79f75a98f56b" providerId="ADAL" clId="{0331816E-BE83-4070-982B-C9AF531CB1CF}" dt="2022-01-11T15:17:06.284" v="321" actId="208"/>
          <ac:spMkLst>
            <pc:docMk/>
            <pc:sldMk cId="3523726262" sldId="269"/>
            <ac:spMk id="2" creationId="{6650FAF3-91B0-4332-91F0-7006FF7D5298}"/>
          </ac:spMkLst>
        </pc:spChg>
        <pc:spChg chg="mod">
          <ac:chgData name="Felix Carapaica" userId="0b490f7c-1f8b-47ac-8c03-79f75a98f56b" providerId="ADAL" clId="{0331816E-BE83-4070-982B-C9AF531CB1CF}" dt="2022-01-11T15:18:39.988" v="339" actId="6549"/>
          <ac:spMkLst>
            <pc:docMk/>
            <pc:sldMk cId="3523726262" sldId="269"/>
            <ac:spMk id="4" creationId="{6E3D34C2-A52B-409D-A6D7-C854DA46CC6C}"/>
          </ac:spMkLst>
        </pc:spChg>
        <pc:spChg chg="add mod">
          <ac:chgData name="Felix Carapaica" userId="0b490f7c-1f8b-47ac-8c03-79f75a98f56b" providerId="ADAL" clId="{0331816E-BE83-4070-982B-C9AF531CB1CF}" dt="2022-01-11T15:17:27.486" v="324" actId="208"/>
          <ac:spMkLst>
            <pc:docMk/>
            <pc:sldMk cId="3523726262" sldId="269"/>
            <ac:spMk id="6" creationId="{92C5C96D-E996-4262-AF78-9129B42E71F2}"/>
          </ac:spMkLst>
        </pc:spChg>
      </pc:sldChg>
      <pc:sldChg chg="modSp mod modAnim">
        <pc:chgData name="Felix Carapaica" userId="0b490f7c-1f8b-47ac-8c03-79f75a98f56b" providerId="ADAL" clId="{0331816E-BE83-4070-982B-C9AF531CB1CF}" dt="2022-01-11T15:35:40.905" v="907" actId="14100"/>
        <pc:sldMkLst>
          <pc:docMk/>
          <pc:sldMk cId="3969822429" sldId="270"/>
        </pc:sldMkLst>
        <pc:spChg chg="mod">
          <ac:chgData name="Felix Carapaica" userId="0b490f7c-1f8b-47ac-8c03-79f75a98f56b" providerId="ADAL" clId="{0331816E-BE83-4070-982B-C9AF531CB1CF}" dt="2022-01-11T15:35:40.905" v="907" actId="14100"/>
          <ac:spMkLst>
            <pc:docMk/>
            <pc:sldMk cId="3969822429" sldId="270"/>
            <ac:spMk id="3" creationId="{F902FF47-1FFD-4DA0-AC3E-8326E841ABEA}"/>
          </ac:spMkLst>
        </pc:spChg>
      </pc:sldChg>
      <pc:sldChg chg="modSp mod modAnim">
        <pc:chgData name="Felix Carapaica" userId="0b490f7c-1f8b-47ac-8c03-79f75a98f56b" providerId="ADAL" clId="{0331816E-BE83-4070-982B-C9AF531CB1CF}" dt="2022-01-11T15:23:07.060" v="496"/>
        <pc:sldMkLst>
          <pc:docMk/>
          <pc:sldMk cId="4226960184" sldId="271"/>
        </pc:sldMkLst>
        <pc:spChg chg="mod">
          <ac:chgData name="Felix Carapaica" userId="0b490f7c-1f8b-47ac-8c03-79f75a98f56b" providerId="ADAL" clId="{0331816E-BE83-4070-982B-C9AF531CB1CF}" dt="2022-01-11T15:22:06.745" v="485" actId="20577"/>
          <ac:spMkLst>
            <pc:docMk/>
            <pc:sldMk cId="4226960184" sldId="271"/>
            <ac:spMk id="3" creationId="{F902FF47-1FFD-4DA0-AC3E-8326E841ABEA}"/>
          </ac:spMkLst>
        </pc:spChg>
      </pc:sldChg>
      <pc:sldChg chg="modSp mod modAnim">
        <pc:chgData name="Felix Carapaica" userId="0b490f7c-1f8b-47ac-8c03-79f75a98f56b" providerId="ADAL" clId="{0331816E-BE83-4070-982B-C9AF531CB1CF}" dt="2022-01-11T15:23:26.496" v="501"/>
        <pc:sldMkLst>
          <pc:docMk/>
          <pc:sldMk cId="2734649780" sldId="272"/>
        </pc:sldMkLst>
        <pc:spChg chg="mod">
          <ac:chgData name="Felix Carapaica" userId="0b490f7c-1f8b-47ac-8c03-79f75a98f56b" providerId="ADAL" clId="{0331816E-BE83-4070-982B-C9AF531CB1CF}" dt="2022-01-11T15:23:23.924" v="500" actId="20577"/>
          <ac:spMkLst>
            <pc:docMk/>
            <pc:sldMk cId="2734649780" sldId="272"/>
            <ac:spMk id="3" creationId="{F902FF47-1FFD-4DA0-AC3E-8326E841ABEA}"/>
          </ac:spMkLst>
        </pc:spChg>
      </pc:sldChg>
      <pc:sldChg chg="modSp mod modAnim">
        <pc:chgData name="Felix Carapaica" userId="0b490f7c-1f8b-47ac-8c03-79f75a98f56b" providerId="ADAL" clId="{0331816E-BE83-4070-982B-C9AF531CB1CF}" dt="2022-01-11T15:29:48.441" v="612" actId="27636"/>
        <pc:sldMkLst>
          <pc:docMk/>
          <pc:sldMk cId="988137656" sldId="273"/>
        </pc:sldMkLst>
        <pc:spChg chg="mod">
          <ac:chgData name="Felix Carapaica" userId="0b490f7c-1f8b-47ac-8c03-79f75a98f56b" providerId="ADAL" clId="{0331816E-BE83-4070-982B-C9AF531CB1CF}" dt="2022-01-11T15:28:28.481" v="593" actId="14100"/>
          <ac:spMkLst>
            <pc:docMk/>
            <pc:sldMk cId="988137656" sldId="273"/>
            <ac:spMk id="2" creationId="{D4C7F530-CB88-4C05-92C9-682D8835357F}"/>
          </ac:spMkLst>
        </pc:spChg>
        <pc:spChg chg="mod">
          <ac:chgData name="Felix Carapaica" userId="0b490f7c-1f8b-47ac-8c03-79f75a98f56b" providerId="ADAL" clId="{0331816E-BE83-4070-982B-C9AF531CB1CF}" dt="2022-01-11T15:29:48.441" v="612" actId="27636"/>
          <ac:spMkLst>
            <pc:docMk/>
            <pc:sldMk cId="988137656" sldId="273"/>
            <ac:spMk id="3" creationId="{F902FF47-1FFD-4DA0-AC3E-8326E841ABEA}"/>
          </ac:spMkLst>
        </pc:spChg>
      </pc:sldChg>
      <pc:sldChg chg="addSp delSp modSp mod chgLayout">
        <pc:chgData name="Felix Carapaica" userId="0b490f7c-1f8b-47ac-8c03-79f75a98f56b" providerId="ADAL" clId="{0331816E-BE83-4070-982B-C9AF531CB1CF}" dt="2022-01-11T15:40:11.931" v="1004" actId="14100"/>
        <pc:sldMkLst>
          <pc:docMk/>
          <pc:sldMk cId="2041761188" sldId="274"/>
        </pc:sldMkLst>
        <pc:spChg chg="mod ord">
          <ac:chgData name="Felix Carapaica" userId="0b490f7c-1f8b-47ac-8c03-79f75a98f56b" providerId="ADAL" clId="{0331816E-BE83-4070-982B-C9AF531CB1CF}" dt="2022-01-11T15:37:35.849" v="913" actId="1076"/>
          <ac:spMkLst>
            <pc:docMk/>
            <pc:sldMk cId="2041761188" sldId="274"/>
            <ac:spMk id="2" creationId="{D14F0CA1-D7FD-4F15-B57D-2F1057286D32}"/>
          </ac:spMkLst>
        </pc:spChg>
        <pc:spChg chg="mod ord">
          <ac:chgData name="Felix Carapaica" userId="0b490f7c-1f8b-47ac-8c03-79f75a98f56b" providerId="ADAL" clId="{0331816E-BE83-4070-982B-C9AF531CB1CF}" dt="2022-01-11T15:40:11.931" v="1004" actId="14100"/>
          <ac:spMkLst>
            <pc:docMk/>
            <pc:sldMk cId="2041761188" sldId="274"/>
            <ac:spMk id="3" creationId="{A92C95A9-0D1F-44A4-96D5-454F0ACC9100}"/>
          </ac:spMkLst>
        </pc:spChg>
        <pc:spChg chg="add del mod">
          <ac:chgData name="Felix Carapaica" userId="0b490f7c-1f8b-47ac-8c03-79f75a98f56b" providerId="ADAL" clId="{0331816E-BE83-4070-982B-C9AF531CB1CF}" dt="2022-01-11T15:37:14.333" v="909" actId="6264"/>
          <ac:spMkLst>
            <pc:docMk/>
            <pc:sldMk cId="2041761188" sldId="274"/>
            <ac:spMk id="4" creationId="{79225B1B-2949-4479-9FD5-49120B2C4619}"/>
          </ac:spMkLst>
        </pc:spChg>
        <pc:spChg chg="add del mod">
          <ac:chgData name="Felix Carapaica" userId="0b490f7c-1f8b-47ac-8c03-79f75a98f56b" providerId="ADAL" clId="{0331816E-BE83-4070-982B-C9AF531CB1CF}" dt="2022-01-11T15:37:14.333" v="909" actId="6264"/>
          <ac:spMkLst>
            <pc:docMk/>
            <pc:sldMk cId="2041761188" sldId="274"/>
            <ac:spMk id="5" creationId="{7CE518AC-DAEE-40DA-830D-B9AF8B542D1D}"/>
          </ac:spMkLst>
        </pc:spChg>
      </pc:sldChg>
      <pc:sldChg chg="addSp delSp modSp mod modAnim chgLayout">
        <pc:chgData name="Felix Carapaica" userId="0b490f7c-1f8b-47ac-8c03-79f75a98f56b" providerId="ADAL" clId="{0331816E-BE83-4070-982B-C9AF531CB1CF}" dt="2022-01-11T15:45:05.240" v="1202"/>
        <pc:sldMkLst>
          <pc:docMk/>
          <pc:sldMk cId="1799842733" sldId="275"/>
        </pc:sldMkLst>
        <pc:spChg chg="mod ord">
          <ac:chgData name="Felix Carapaica" userId="0b490f7c-1f8b-47ac-8c03-79f75a98f56b" providerId="ADAL" clId="{0331816E-BE83-4070-982B-C9AF531CB1CF}" dt="2022-01-11T15:40:42.277" v="1052" actId="122"/>
          <ac:spMkLst>
            <pc:docMk/>
            <pc:sldMk cId="1799842733" sldId="275"/>
            <ac:spMk id="2" creationId="{1A249BCC-EB41-4409-8B43-2102FA365A8F}"/>
          </ac:spMkLst>
        </pc:spChg>
        <pc:spChg chg="mod ord">
          <ac:chgData name="Felix Carapaica" userId="0b490f7c-1f8b-47ac-8c03-79f75a98f56b" providerId="ADAL" clId="{0331816E-BE83-4070-982B-C9AF531CB1CF}" dt="2022-01-11T15:40:49.958" v="1053" actId="948"/>
          <ac:spMkLst>
            <pc:docMk/>
            <pc:sldMk cId="1799842733" sldId="275"/>
            <ac:spMk id="3" creationId="{FAACCE7A-277D-4243-9942-158C93FC2E09}"/>
          </ac:spMkLst>
        </pc:spChg>
        <pc:spChg chg="add del mod">
          <ac:chgData name="Felix Carapaica" userId="0b490f7c-1f8b-47ac-8c03-79f75a98f56b" providerId="ADAL" clId="{0331816E-BE83-4070-982B-C9AF531CB1CF}" dt="2022-01-11T15:40:38.842" v="1051" actId="6264"/>
          <ac:spMkLst>
            <pc:docMk/>
            <pc:sldMk cId="1799842733" sldId="275"/>
            <ac:spMk id="4" creationId="{122C0560-E20D-4D92-9243-A61ED496EC50}"/>
          </ac:spMkLst>
        </pc:spChg>
        <pc:spChg chg="add del mod">
          <ac:chgData name="Felix Carapaica" userId="0b490f7c-1f8b-47ac-8c03-79f75a98f56b" providerId="ADAL" clId="{0331816E-BE83-4070-982B-C9AF531CB1CF}" dt="2022-01-11T15:40:38.842" v="1051" actId="6264"/>
          <ac:spMkLst>
            <pc:docMk/>
            <pc:sldMk cId="1799842733" sldId="275"/>
            <ac:spMk id="6" creationId="{9EEA72DA-8F0F-4234-8564-9F15761B54F9}"/>
          </ac:spMkLst>
        </pc:spChg>
        <pc:picChg chg="mod">
          <ac:chgData name="Felix Carapaica" userId="0b490f7c-1f8b-47ac-8c03-79f75a98f56b" providerId="ADAL" clId="{0331816E-BE83-4070-982B-C9AF531CB1CF}" dt="2022-01-11T15:42:06.270" v="1152" actId="1037"/>
          <ac:picMkLst>
            <pc:docMk/>
            <pc:sldMk cId="1799842733" sldId="275"/>
            <ac:picMk id="5" creationId="{1584D5A5-62E3-4BF7-B554-2800B96150C2}"/>
          </ac:picMkLst>
        </pc:picChg>
        <pc:picChg chg="mod">
          <ac:chgData name="Felix Carapaica" userId="0b490f7c-1f8b-47ac-8c03-79f75a98f56b" providerId="ADAL" clId="{0331816E-BE83-4070-982B-C9AF531CB1CF}" dt="2022-01-11T15:42:06.270" v="1152" actId="1037"/>
          <ac:picMkLst>
            <pc:docMk/>
            <pc:sldMk cId="1799842733" sldId="275"/>
            <ac:picMk id="7" creationId="{D7A1FE01-6C4E-4890-ABA4-817CE88F4F70}"/>
          </ac:picMkLst>
        </pc:picChg>
        <pc:picChg chg="mod">
          <ac:chgData name="Felix Carapaica" userId="0b490f7c-1f8b-47ac-8c03-79f75a98f56b" providerId="ADAL" clId="{0331816E-BE83-4070-982B-C9AF531CB1CF}" dt="2022-01-11T15:42:06.270" v="1152" actId="1037"/>
          <ac:picMkLst>
            <pc:docMk/>
            <pc:sldMk cId="1799842733" sldId="275"/>
            <ac:picMk id="9" creationId="{3BF5B18B-4AD7-47BE-B6AD-DE59EF2EE7C8}"/>
          </ac:picMkLst>
        </pc:picChg>
        <pc:picChg chg="mod">
          <ac:chgData name="Felix Carapaica" userId="0b490f7c-1f8b-47ac-8c03-79f75a98f56b" providerId="ADAL" clId="{0331816E-BE83-4070-982B-C9AF531CB1CF}" dt="2022-01-11T15:42:06.270" v="1152" actId="1037"/>
          <ac:picMkLst>
            <pc:docMk/>
            <pc:sldMk cId="1799842733" sldId="275"/>
            <ac:picMk id="11" creationId="{06014152-AEFB-435B-9D4E-E0528FC11899}"/>
          </ac:picMkLst>
        </pc:picChg>
        <pc:picChg chg="mod">
          <ac:chgData name="Felix Carapaica" userId="0b490f7c-1f8b-47ac-8c03-79f75a98f56b" providerId="ADAL" clId="{0331816E-BE83-4070-982B-C9AF531CB1CF}" dt="2022-01-11T15:42:06.270" v="1152" actId="1037"/>
          <ac:picMkLst>
            <pc:docMk/>
            <pc:sldMk cId="1799842733" sldId="275"/>
            <ac:picMk id="13" creationId="{52BCA093-B67D-4BC8-94F5-D5D53956DB67}"/>
          </ac:picMkLst>
        </pc:picChg>
        <pc:picChg chg="mod">
          <ac:chgData name="Felix Carapaica" userId="0b490f7c-1f8b-47ac-8c03-79f75a98f56b" providerId="ADAL" clId="{0331816E-BE83-4070-982B-C9AF531CB1CF}" dt="2022-01-11T15:42:06.270" v="1152" actId="1037"/>
          <ac:picMkLst>
            <pc:docMk/>
            <pc:sldMk cId="1799842733" sldId="275"/>
            <ac:picMk id="15" creationId="{AC01021C-DA16-4D01-82A2-2C72B3149FBC}"/>
          </ac:picMkLst>
        </pc:picChg>
        <pc:picChg chg="mod">
          <ac:chgData name="Felix Carapaica" userId="0b490f7c-1f8b-47ac-8c03-79f75a98f56b" providerId="ADAL" clId="{0331816E-BE83-4070-982B-C9AF531CB1CF}" dt="2022-01-11T15:42:06.270" v="1152" actId="1037"/>
          <ac:picMkLst>
            <pc:docMk/>
            <pc:sldMk cId="1799842733" sldId="275"/>
            <ac:picMk id="17" creationId="{9DC03211-7D90-409A-B0EE-F5266E782DDC}"/>
          </ac:picMkLst>
        </pc:picChg>
        <pc:picChg chg="mod">
          <ac:chgData name="Felix Carapaica" userId="0b490f7c-1f8b-47ac-8c03-79f75a98f56b" providerId="ADAL" clId="{0331816E-BE83-4070-982B-C9AF531CB1CF}" dt="2022-01-11T15:42:06.270" v="1152" actId="1037"/>
          <ac:picMkLst>
            <pc:docMk/>
            <pc:sldMk cId="1799842733" sldId="275"/>
            <ac:picMk id="19" creationId="{1C5CD34C-5DCC-4F5E-83D2-D409E9F61414}"/>
          </ac:picMkLst>
        </pc:picChg>
      </pc:sldChg>
      <pc:sldChg chg="modAnim">
        <pc:chgData name="Felix Carapaica" userId="0b490f7c-1f8b-47ac-8c03-79f75a98f56b" providerId="ADAL" clId="{0331816E-BE83-4070-982B-C9AF531CB1CF}" dt="2022-01-11T15:45:49.208" v="1203"/>
        <pc:sldMkLst>
          <pc:docMk/>
          <pc:sldMk cId="3889135433" sldId="276"/>
        </pc:sldMkLst>
      </pc:sldChg>
      <pc:sldChg chg="modAnim">
        <pc:chgData name="Felix Carapaica" userId="0b490f7c-1f8b-47ac-8c03-79f75a98f56b" providerId="ADAL" clId="{0331816E-BE83-4070-982B-C9AF531CB1CF}" dt="2022-01-11T15:46:35.327" v="1205"/>
        <pc:sldMkLst>
          <pc:docMk/>
          <pc:sldMk cId="1820271378" sldId="277"/>
        </pc:sldMkLst>
      </pc:sldChg>
      <pc:sldChg chg="addSp modSp mod modAnim">
        <pc:chgData name="Felix Carapaica" userId="0b490f7c-1f8b-47ac-8c03-79f75a98f56b" providerId="ADAL" clId="{0331816E-BE83-4070-982B-C9AF531CB1CF}" dt="2022-01-11T14:35:52.847" v="51"/>
        <pc:sldMkLst>
          <pc:docMk/>
          <pc:sldMk cId="3771281216" sldId="278"/>
        </pc:sldMkLst>
        <pc:spChg chg="mod">
          <ac:chgData name="Felix Carapaica" userId="0b490f7c-1f8b-47ac-8c03-79f75a98f56b" providerId="ADAL" clId="{0331816E-BE83-4070-982B-C9AF531CB1CF}" dt="2022-01-11T14:32:19.752" v="15" actId="6549"/>
          <ac:spMkLst>
            <pc:docMk/>
            <pc:sldMk cId="3771281216" sldId="278"/>
            <ac:spMk id="3" creationId="{4F2DE764-F04E-4CC0-BDC8-6B01C37B541A}"/>
          </ac:spMkLst>
        </pc:spChg>
        <pc:picChg chg="mod">
          <ac:chgData name="Felix Carapaica" userId="0b490f7c-1f8b-47ac-8c03-79f75a98f56b" providerId="ADAL" clId="{0331816E-BE83-4070-982B-C9AF531CB1CF}" dt="2022-01-11T14:34:10.436" v="33" actId="1076"/>
          <ac:picMkLst>
            <pc:docMk/>
            <pc:sldMk cId="3771281216" sldId="278"/>
            <ac:picMk id="5" creationId="{8742DBC6-73E9-4F76-9253-AF837C56BE2D}"/>
          </ac:picMkLst>
        </pc:picChg>
        <pc:cxnChg chg="add mod">
          <ac:chgData name="Felix Carapaica" userId="0b490f7c-1f8b-47ac-8c03-79f75a98f56b" providerId="ADAL" clId="{0331816E-BE83-4070-982B-C9AF531CB1CF}" dt="2022-01-11T14:35:22.821" v="43" actId="692"/>
          <ac:cxnSpMkLst>
            <pc:docMk/>
            <pc:sldMk cId="3771281216" sldId="278"/>
            <ac:cxnSpMk id="6" creationId="{9B8636FD-0890-4AD0-A7C2-87C9197C9C7F}"/>
          </ac:cxnSpMkLst>
        </pc:cxnChg>
        <pc:cxnChg chg="add mod">
          <ac:chgData name="Felix Carapaica" userId="0b490f7c-1f8b-47ac-8c03-79f75a98f56b" providerId="ADAL" clId="{0331816E-BE83-4070-982B-C9AF531CB1CF}" dt="2022-01-11T14:35:18.060" v="42" actId="692"/>
          <ac:cxnSpMkLst>
            <pc:docMk/>
            <pc:sldMk cId="3771281216" sldId="278"/>
            <ac:cxnSpMk id="8" creationId="{8C07C6B8-5B30-42BE-BC8C-17C9FF2D63EB}"/>
          </ac:cxnSpMkLst>
        </pc:cxnChg>
      </pc:sldChg>
      <pc:sldChg chg="addSp modSp mod modAnim">
        <pc:chgData name="Felix Carapaica" userId="0b490f7c-1f8b-47ac-8c03-79f75a98f56b" providerId="ADAL" clId="{0331816E-BE83-4070-982B-C9AF531CB1CF}" dt="2022-01-11T14:39:07.598" v="65"/>
        <pc:sldMkLst>
          <pc:docMk/>
          <pc:sldMk cId="986227832" sldId="279"/>
        </pc:sldMkLst>
        <pc:spChg chg="add mod">
          <ac:chgData name="Felix Carapaica" userId="0b490f7c-1f8b-47ac-8c03-79f75a98f56b" providerId="ADAL" clId="{0331816E-BE83-4070-982B-C9AF531CB1CF}" dt="2022-01-11T14:38:00.121" v="56" actId="208"/>
          <ac:spMkLst>
            <pc:docMk/>
            <pc:sldMk cId="986227832" sldId="279"/>
            <ac:spMk id="4" creationId="{13557D77-DAB1-4D69-9CCC-A9AF546EC48E}"/>
          </ac:spMkLst>
        </pc:spChg>
      </pc:sldChg>
      <pc:sldChg chg="modSp mod">
        <pc:chgData name="Felix Carapaica" userId="0b490f7c-1f8b-47ac-8c03-79f75a98f56b" providerId="ADAL" clId="{0331816E-BE83-4070-982B-C9AF531CB1CF}" dt="2022-01-11T15:07:16.222" v="237" actId="207"/>
        <pc:sldMkLst>
          <pc:docMk/>
          <pc:sldMk cId="2276017354" sldId="284"/>
        </pc:sldMkLst>
        <pc:spChg chg="mod">
          <ac:chgData name="Felix Carapaica" userId="0b490f7c-1f8b-47ac-8c03-79f75a98f56b" providerId="ADAL" clId="{0331816E-BE83-4070-982B-C9AF531CB1CF}" dt="2022-01-11T15:07:16.222" v="237" actId="207"/>
          <ac:spMkLst>
            <pc:docMk/>
            <pc:sldMk cId="2276017354" sldId="284"/>
            <ac:spMk id="2" creationId="{D4C7F530-CB88-4C05-92C9-682D8835357F}"/>
          </ac:spMkLst>
        </pc:spChg>
        <pc:spChg chg="mod">
          <ac:chgData name="Felix Carapaica" userId="0b490f7c-1f8b-47ac-8c03-79f75a98f56b" providerId="ADAL" clId="{0331816E-BE83-4070-982B-C9AF531CB1CF}" dt="2022-01-11T15:06:54.267" v="235" actId="113"/>
          <ac:spMkLst>
            <pc:docMk/>
            <pc:sldMk cId="2276017354" sldId="284"/>
            <ac:spMk id="4" creationId="{C28EB748-8B57-4DE0-BA62-D17D4D5DFCF5}"/>
          </ac:spMkLst>
        </pc:spChg>
      </pc:sldChg>
      <pc:sldChg chg="modSp mod">
        <pc:chgData name="Felix Carapaica" userId="0b490f7c-1f8b-47ac-8c03-79f75a98f56b" providerId="ADAL" clId="{0331816E-BE83-4070-982B-C9AF531CB1CF}" dt="2022-01-11T15:14:45.257" v="300" actId="20577"/>
        <pc:sldMkLst>
          <pc:docMk/>
          <pc:sldMk cId="2385883326" sldId="285"/>
        </pc:sldMkLst>
        <pc:spChg chg="mod">
          <ac:chgData name="Felix Carapaica" userId="0b490f7c-1f8b-47ac-8c03-79f75a98f56b" providerId="ADAL" clId="{0331816E-BE83-4070-982B-C9AF531CB1CF}" dt="2022-01-11T15:14:45.257" v="300" actId="20577"/>
          <ac:spMkLst>
            <pc:docMk/>
            <pc:sldMk cId="2385883326" sldId="285"/>
            <ac:spMk id="3" creationId="{5F8481BF-C5D4-42B9-8F2D-90A8F53E4E7D}"/>
          </ac:spMkLst>
        </pc:spChg>
      </pc:sldChg>
      <pc:sldChg chg="modSp mod modAnim">
        <pc:chgData name="Felix Carapaica" userId="0b490f7c-1f8b-47ac-8c03-79f75a98f56b" providerId="ADAL" clId="{0331816E-BE83-4070-982B-C9AF531CB1CF}" dt="2022-01-11T15:27:27.214" v="570" actId="6549"/>
        <pc:sldMkLst>
          <pc:docMk/>
          <pc:sldMk cId="4171822058" sldId="287"/>
        </pc:sldMkLst>
        <pc:spChg chg="mod">
          <ac:chgData name="Felix Carapaica" userId="0b490f7c-1f8b-47ac-8c03-79f75a98f56b" providerId="ADAL" clId="{0331816E-BE83-4070-982B-C9AF531CB1CF}" dt="2022-01-11T15:27:27.214" v="570" actId="6549"/>
          <ac:spMkLst>
            <pc:docMk/>
            <pc:sldMk cId="4171822058" sldId="287"/>
            <ac:spMk id="2" creationId="{B543AAA7-829A-4C60-B2C3-8B6367F837E9}"/>
          </ac:spMkLst>
        </pc:spChg>
        <pc:spChg chg="mod">
          <ac:chgData name="Felix Carapaica" userId="0b490f7c-1f8b-47ac-8c03-79f75a98f56b" providerId="ADAL" clId="{0331816E-BE83-4070-982B-C9AF531CB1CF}" dt="2022-01-11T15:27:02.477" v="566" actId="14100"/>
          <ac:spMkLst>
            <pc:docMk/>
            <pc:sldMk cId="4171822058" sldId="287"/>
            <ac:spMk id="3" creationId="{A0DC9097-2594-4D47-85B8-996A3303FC36}"/>
          </ac:spMkLst>
        </pc:spChg>
      </pc:sldChg>
      <pc:sldChg chg="modSp mod modAnim">
        <pc:chgData name="Felix Carapaica" userId="0b490f7c-1f8b-47ac-8c03-79f75a98f56b" providerId="ADAL" clId="{0331816E-BE83-4070-982B-C9AF531CB1CF}" dt="2022-01-11T15:27:46.245" v="573" actId="1076"/>
        <pc:sldMkLst>
          <pc:docMk/>
          <pc:sldMk cId="69524922" sldId="288"/>
        </pc:sldMkLst>
        <pc:spChg chg="mod">
          <ac:chgData name="Felix Carapaica" userId="0b490f7c-1f8b-47ac-8c03-79f75a98f56b" providerId="ADAL" clId="{0331816E-BE83-4070-982B-C9AF531CB1CF}" dt="2022-01-11T15:27:46.245" v="573" actId="1076"/>
          <ac:spMkLst>
            <pc:docMk/>
            <pc:sldMk cId="69524922" sldId="288"/>
            <ac:spMk id="2" creationId="{B543AAA7-829A-4C60-B2C3-8B6367F837E9}"/>
          </ac:spMkLst>
        </pc:spChg>
        <pc:spChg chg="mod">
          <ac:chgData name="Felix Carapaica" userId="0b490f7c-1f8b-47ac-8c03-79f75a98f56b" providerId="ADAL" clId="{0331816E-BE83-4070-982B-C9AF531CB1CF}" dt="2022-01-11T15:27:17.399" v="568" actId="14100"/>
          <ac:spMkLst>
            <pc:docMk/>
            <pc:sldMk cId="69524922" sldId="288"/>
            <ac:spMk id="3" creationId="{A0DC9097-2594-4D47-85B8-996A3303FC36}"/>
          </ac:spMkLst>
        </pc:spChg>
      </pc:sldChg>
      <pc:sldChg chg="modSp mod">
        <pc:chgData name="Felix Carapaica" userId="0b490f7c-1f8b-47ac-8c03-79f75a98f56b" providerId="ADAL" clId="{0331816E-BE83-4070-982B-C9AF531CB1CF}" dt="2022-01-11T15:47:07.382" v="1207" actId="20577"/>
        <pc:sldMkLst>
          <pc:docMk/>
          <pc:sldMk cId="1393103582" sldId="289"/>
        </pc:sldMkLst>
        <pc:spChg chg="mod">
          <ac:chgData name="Felix Carapaica" userId="0b490f7c-1f8b-47ac-8c03-79f75a98f56b" providerId="ADAL" clId="{0331816E-BE83-4070-982B-C9AF531CB1CF}" dt="2022-01-11T15:47:07.382" v="1207" actId="20577"/>
          <ac:spMkLst>
            <pc:docMk/>
            <pc:sldMk cId="1393103582" sldId="289"/>
            <ac:spMk id="3" creationId="{13A71684-228F-4DBE-A451-DA27F80F203B}"/>
          </ac:spMkLst>
        </pc:spChg>
      </pc:sldChg>
      <pc:sldChg chg="modSp mod">
        <pc:chgData name="Felix Carapaica" userId="0b490f7c-1f8b-47ac-8c03-79f75a98f56b" providerId="ADAL" clId="{0331816E-BE83-4070-982B-C9AF531CB1CF}" dt="2022-01-11T15:47:37.843" v="1208" actId="13926"/>
        <pc:sldMkLst>
          <pc:docMk/>
          <pc:sldMk cId="2428459249" sldId="296"/>
        </pc:sldMkLst>
        <pc:spChg chg="mod">
          <ac:chgData name="Felix Carapaica" userId="0b490f7c-1f8b-47ac-8c03-79f75a98f56b" providerId="ADAL" clId="{0331816E-BE83-4070-982B-C9AF531CB1CF}" dt="2022-01-11T15:47:37.843" v="1208" actId="13926"/>
          <ac:spMkLst>
            <pc:docMk/>
            <pc:sldMk cId="2428459249" sldId="296"/>
            <ac:spMk id="3" creationId="{13A71684-228F-4DBE-A451-DA27F80F203B}"/>
          </ac:spMkLst>
        </pc:spChg>
      </pc:sldChg>
      <pc:sldChg chg="modSp add mod modAnim">
        <pc:chgData name="Felix Carapaica" userId="0b490f7c-1f8b-47ac-8c03-79f75a98f56b" providerId="ADAL" clId="{0331816E-BE83-4070-982B-C9AF531CB1CF}" dt="2022-01-11T15:35:30.972" v="906"/>
        <pc:sldMkLst>
          <pc:docMk/>
          <pc:sldMk cId="3083580658" sldId="297"/>
        </pc:sldMkLst>
        <pc:spChg chg="mod">
          <ac:chgData name="Felix Carapaica" userId="0b490f7c-1f8b-47ac-8c03-79f75a98f56b" providerId="ADAL" clId="{0331816E-BE83-4070-982B-C9AF531CB1CF}" dt="2022-01-11T15:35:25.014" v="905" actId="14100"/>
          <ac:spMkLst>
            <pc:docMk/>
            <pc:sldMk cId="3083580658" sldId="297"/>
            <ac:spMk id="3" creationId="{F902FF47-1FFD-4DA0-AC3E-8326E841ABE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2C5B39-F80A-45BB-A786-A9037C2D4C7D}" type="datetimeFigureOut">
              <a:rPr lang="en-CA" smtClean="0"/>
              <a:t>2023-01-09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B3EAA-2B3E-4814-9E13-4A224309D610}" type="slidenum">
              <a:rPr lang="en-CA" smtClean="0"/>
              <a:t>‹#›</a:t>
            </a:fld>
            <a:endParaRPr lang="en-CA"/>
          </a:p>
        </p:txBody>
      </p:sp>
    </p:spTree>
    <p:extLst>
      <p:ext uri="{BB962C8B-B14F-4D97-AF65-F5344CB8AC3E}">
        <p14:creationId xmlns:p14="http://schemas.microsoft.com/office/powerpoint/2010/main" val="2224133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76B3EAA-2B3E-4814-9E13-4A224309D610}" type="slidenum">
              <a:rPr lang="en-CA" smtClean="0"/>
              <a:t>36</a:t>
            </a:fld>
            <a:endParaRPr lang="en-CA"/>
          </a:p>
        </p:txBody>
      </p:sp>
    </p:spTree>
    <p:extLst>
      <p:ext uri="{BB962C8B-B14F-4D97-AF65-F5344CB8AC3E}">
        <p14:creationId xmlns:p14="http://schemas.microsoft.com/office/powerpoint/2010/main" val="2237364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1D236-9368-4E33-8CE2-CA030EA02D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9A3E8035-CAF0-4BB9-8507-C97FCF65BB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2BFD437-38F7-4801-8E5E-905AA9F58130}"/>
              </a:ext>
            </a:extLst>
          </p:cNvPr>
          <p:cNvSpPr>
            <a:spLocks noGrp="1"/>
          </p:cNvSpPr>
          <p:nvPr>
            <p:ph type="dt" sz="half" idx="10"/>
          </p:nvPr>
        </p:nvSpPr>
        <p:spPr/>
        <p:txBody>
          <a:bodyPr/>
          <a:lstStyle/>
          <a:p>
            <a:fld id="{D965FD34-8304-40BF-A609-03BCEBB0E146}" type="datetimeFigureOut">
              <a:rPr lang="en-CA" smtClean="0"/>
              <a:t>2023-01-09</a:t>
            </a:fld>
            <a:endParaRPr lang="en-CA"/>
          </a:p>
        </p:txBody>
      </p:sp>
      <p:sp>
        <p:nvSpPr>
          <p:cNvPr id="5" name="Footer Placeholder 4">
            <a:extLst>
              <a:ext uri="{FF2B5EF4-FFF2-40B4-BE49-F238E27FC236}">
                <a16:creationId xmlns:a16="http://schemas.microsoft.com/office/drawing/2014/main" id="{BE51DA3A-DEE2-4B6C-8A82-DD73C3FAD63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93FBA3E-87A7-4DAF-A566-74A6A3B5C147}"/>
              </a:ext>
            </a:extLst>
          </p:cNvPr>
          <p:cNvSpPr>
            <a:spLocks noGrp="1"/>
          </p:cNvSpPr>
          <p:nvPr>
            <p:ph type="sldNum" sz="quarter" idx="12"/>
          </p:nvPr>
        </p:nvSpPr>
        <p:spPr/>
        <p:txBody>
          <a:bodyPr/>
          <a:lstStyle/>
          <a:p>
            <a:fld id="{69EDE0EF-A19F-4F62-9CFD-ACEF2B05CBBA}" type="slidenum">
              <a:rPr lang="en-CA" smtClean="0"/>
              <a:t>‹#›</a:t>
            </a:fld>
            <a:endParaRPr lang="en-CA"/>
          </a:p>
        </p:txBody>
      </p:sp>
    </p:spTree>
    <p:extLst>
      <p:ext uri="{BB962C8B-B14F-4D97-AF65-F5344CB8AC3E}">
        <p14:creationId xmlns:p14="http://schemas.microsoft.com/office/powerpoint/2010/main" val="2407784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FBCD-8403-415E-A15C-CC2A26F227C9}"/>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B3A5A8C-C51F-4CC1-A06C-41CF5A7B6A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224A98E-FB43-463E-8DE4-31240D027517}"/>
              </a:ext>
            </a:extLst>
          </p:cNvPr>
          <p:cNvSpPr>
            <a:spLocks noGrp="1"/>
          </p:cNvSpPr>
          <p:nvPr>
            <p:ph type="dt" sz="half" idx="10"/>
          </p:nvPr>
        </p:nvSpPr>
        <p:spPr/>
        <p:txBody>
          <a:bodyPr/>
          <a:lstStyle/>
          <a:p>
            <a:fld id="{D965FD34-8304-40BF-A609-03BCEBB0E146}" type="datetimeFigureOut">
              <a:rPr lang="en-CA" smtClean="0"/>
              <a:t>2023-01-09</a:t>
            </a:fld>
            <a:endParaRPr lang="en-CA"/>
          </a:p>
        </p:txBody>
      </p:sp>
      <p:sp>
        <p:nvSpPr>
          <p:cNvPr id="5" name="Footer Placeholder 4">
            <a:extLst>
              <a:ext uri="{FF2B5EF4-FFF2-40B4-BE49-F238E27FC236}">
                <a16:creationId xmlns:a16="http://schemas.microsoft.com/office/drawing/2014/main" id="{12316018-EC84-46C2-8005-22887CD3CF0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D57E50A-1028-4FEB-9DB2-52E4BEF1F04B}"/>
              </a:ext>
            </a:extLst>
          </p:cNvPr>
          <p:cNvSpPr>
            <a:spLocks noGrp="1"/>
          </p:cNvSpPr>
          <p:nvPr>
            <p:ph type="sldNum" sz="quarter" idx="12"/>
          </p:nvPr>
        </p:nvSpPr>
        <p:spPr/>
        <p:txBody>
          <a:bodyPr/>
          <a:lstStyle/>
          <a:p>
            <a:fld id="{69EDE0EF-A19F-4F62-9CFD-ACEF2B05CBBA}" type="slidenum">
              <a:rPr lang="en-CA" smtClean="0"/>
              <a:t>‹#›</a:t>
            </a:fld>
            <a:endParaRPr lang="en-CA"/>
          </a:p>
        </p:txBody>
      </p:sp>
    </p:spTree>
    <p:extLst>
      <p:ext uri="{BB962C8B-B14F-4D97-AF65-F5344CB8AC3E}">
        <p14:creationId xmlns:p14="http://schemas.microsoft.com/office/powerpoint/2010/main" val="2062206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8A1AB9-2BC6-45CD-9451-7BFFE32439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58B2C92-26D6-4419-9E2C-01FAE0016E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7864684-2F40-4C9B-95A8-6430ECC2A73C}"/>
              </a:ext>
            </a:extLst>
          </p:cNvPr>
          <p:cNvSpPr>
            <a:spLocks noGrp="1"/>
          </p:cNvSpPr>
          <p:nvPr>
            <p:ph type="dt" sz="half" idx="10"/>
          </p:nvPr>
        </p:nvSpPr>
        <p:spPr/>
        <p:txBody>
          <a:bodyPr/>
          <a:lstStyle/>
          <a:p>
            <a:fld id="{D965FD34-8304-40BF-A609-03BCEBB0E146}" type="datetimeFigureOut">
              <a:rPr lang="en-CA" smtClean="0"/>
              <a:t>2023-01-09</a:t>
            </a:fld>
            <a:endParaRPr lang="en-CA"/>
          </a:p>
        </p:txBody>
      </p:sp>
      <p:sp>
        <p:nvSpPr>
          <p:cNvPr id="5" name="Footer Placeholder 4">
            <a:extLst>
              <a:ext uri="{FF2B5EF4-FFF2-40B4-BE49-F238E27FC236}">
                <a16:creationId xmlns:a16="http://schemas.microsoft.com/office/drawing/2014/main" id="{FA84F96A-2DD8-443A-BCF2-79BC0B7E836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952F544-47BE-4438-BA23-A93D39BC81DE}"/>
              </a:ext>
            </a:extLst>
          </p:cNvPr>
          <p:cNvSpPr>
            <a:spLocks noGrp="1"/>
          </p:cNvSpPr>
          <p:nvPr>
            <p:ph type="sldNum" sz="quarter" idx="12"/>
          </p:nvPr>
        </p:nvSpPr>
        <p:spPr/>
        <p:txBody>
          <a:bodyPr/>
          <a:lstStyle/>
          <a:p>
            <a:fld id="{69EDE0EF-A19F-4F62-9CFD-ACEF2B05CBBA}" type="slidenum">
              <a:rPr lang="en-CA" smtClean="0"/>
              <a:t>‹#›</a:t>
            </a:fld>
            <a:endParaRPr lang="en-CA"/>
          </a:p>
        </p:txBody>
      </p:sp>
    </p:spTree>
    <p:extLst>
      <p:ext uri="{BB962C8B-B14F-4D97-AF65-F5344CB8AC3E}">
        <p14:creationId xmlns:p14="http://schemas.microsoft.com/office/powerpoint/2010/main" val="3027366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E9FE-7CDF-49F4-92B2-2D3D01078AC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B9CBDDF-7BCE-408F-994A-FD6C6430E8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53A2C3-158F-4206-8C02-E19463F088FB}"/>
              </a:ext>
            </a:extLst>
          </p:cNvPr>
          <p:cNvSpPr>
            <a:spLocks noGrp="1"/>
          </p:cNvSpPr>
          <p:nvPr>
            <p:ph type="dt" sz="half" idx="10"/>
          </p:nvPr>
        </p:nvSpPr>
        <p:spPr/>
        <p:txBody>
          <a:bodyPr/>
          <a:lstStyle/>
          <a:p>
            <a:fld id="{D965FD34-8304-40BF-A609-03BCEBB0E146}" type="datetimeFigureOut">
              <a:rPr lang="en-CA" smtClean="0"/>
              <a:t>2023-01-09</a:t>
            </a:fld>
            <a:endParaRPr lang="en-CA"/>
          </a:p>
        </p:txBody>
      </p:sp>
      <p:sp>
        <p:nvSpPr>
          <p:cNvPr id="5" name="Footer Placeholder 4">
            <a:extLst>
              <a:ext uri="{FF2B5EF4-FFF2-40B4-BE49-F238E27FC236}">
                <a16:creationId xmlns:a16="http://schemas.microsoft.com/office/drawing/2014/main" id="{79F100DD-0F66-409C-BA5B-A070DFB421C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9DCA2AE-3ED7-4DBE-931B-DB37DC881FBC}"/>
              </a:ext>
            </a:extLst>
          </p:cNvPr>
          <p:cNvSpPr>
            <a:spLocks noGrp="1"/>
          </p:cNvSpPr>
          <p:nvPr>
            <p:ph type="sldNum" sz="quarter" idx="12"/>
          </p:nvPr>
        </p:nvSpPr>
        <p:spPr/>
        <p:txBody>
          <a:bodyPr/>
          <a:lstStyle/>
          <a:p>
            <a:fld id="{69EDE0EF-A19F-4F62-9CFD-ACEF2B05CBBA}" type="slidenum">
              <a:rPr lang="en-CA" smtClean="0"/>
              <a:t>‹#›</a:t>
            </a:fld>
            <a:endParaRPr lang="en-CA"/>
          </a:p>
        </p:txBody>
      </p:sp>
    </p:spTree>
    <p:extLst>
      <p:ext uri="{BB962C8B-B14F-4D97-AF65-F5344CB8AC3E}">
        <p14:creationId xmlns:p14="http://schemas.microsoft.com/office/powerpoint/2010/main" val="901420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9639-C526-440A-BBCA-CDAADE149F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22A294D-5B30-4D10-AAB7-F3783165ED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69EF93-53C6-47ED-82F3-0A69608AE5F3}"/>
              </a:ext>
            </a:extLst>
          </p:cNvPr>
          <p:cNvSpPr>
            <a:spLocks noGrp="1"/>
          </p:cNvSpPr>
          <p:nvPr>
            <p:ph type="dt" sz="half" idx="10"/>
          </p:nvPr>
        </p:nvSpPr>
        <p:spPr/>
        <p:txBody>
          <a:bodyPr/>
          <a:lstStyle/>
          <a:p>
            <a:fld id="{D965FD34-8304-40BF-A609-03BCEBB0E146}" type="datetimeFigureOut">
              <a:rPr lang="en-CA" smtClean="0"/>
              <a:t>2023-01-09</a:t>
            </a:fld>
            <a:endParaRPr lang="en-CA"/>
          </a:p>
        </p:txBody>
      </p:sp>
      <p:sp>
        <p:nvSpPr>
          <p:cNvPr id="5" name="Footer Placeholder 4">
            <a:extLst>
              <a:ext uri="{FF2B5EF4-FFF2-40B4-BE49-F238E27FC236}">
                <a16:creationId xmlns:a16="http://schemas.microsoft.com/office/drawing/2014/main" id="{E18847EA-06DE-4DC0-9B0B-FCFC13B820D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047D868-14FD-4AD8-9878-D90F39D38387}"/>
              </a:ext>
            </a:extLst>
          </p:cNvPr>
          <p:cNvSpPr>
            <a:spLocks noGrp="1"/>
          </p:cNvSpPr>
          <p:nvPr>
            <p:ph type="sldNum" sz="quarter" idx="12"/>
          </p:nvPr>
        </p:nvSpPr>
        <p:spPr/>
        <p:txBody>
          <a:bodyPr/>
          <a:lstStyle/>
          <a:p>
            <a:fld id="{69EDE0EF-A19F-4F62-9CFD-ACEF2B05CBBA}" type="slidenum">
              <a:rPr lang="en-CA" smtClean="0"/>
              <a:t>‹#›</a:t>
            </a:fld>
            <a:endParaRPr lang="en-CA"/>
          </a:p>
        </p:txBody>
      </p:sp>
    </p:spTree>
    <p:extLst>
      <p:ext uri="{BB962C8B-B14F-4D97-AF65-F5344CB8AC3E}">
        <p14:creationId xmlns:p14="http://schemas.microsoft.com/office/powerpoint/2010/main" val="3123522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FDD5C-06AF-4F4C-8C4F-16FAEAF3BD8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ECC99C0-7F7A-4A19-A8E6-8DF4013BEA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CAF42D6-4902-4C21-98CD-2C24507DAA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3109693-C2AA-462B-AEC8-6B9786874991}"/>
              </a:ext>
            </a:extLst>
          </p:cNvPr>
          <p:cNvSpPr>
            <a:spLocks noGrp="1"/>
          </p:cNvSpPr>
          <p:nvPr>
            <p:ph type="dt" sz="half" idx="10"/>
          </p:nvPr>
        </p:nvSpPr>
        <p:spPr/>
        <p:txBody>
          <a:bodyPr/>
          <a:lstStyle/>
          <a:p>
            <a:fld id="{D965FD34-8304-40BF-A609-03BCEBB0E146}" type="datetimeFigureOut">
              <a:rPr lang="en-CA" smtClean="0"/>
              <a:t>2023-01-09</a:t>
            </a:fld>
            <a:endParaRPr lang="en-CA"/>
          </a:p>
        </p:txBody>
      </p:sp>
      <p:sp>
        <p:nvSpPr>
          <p:cNvPr id="6" name="Footer Placeholder 5">
            <a:extLst>
              <a:ext uri="{FF2B5EF4-FFF2-40B4-BE49-F238E27FC236}">
                <a16:creationId xmlns:a16="http://schemas.microsoft.com/office/drawing/2014/main" id="{CB945438-178C-493B-B4F3-08A6E32C49D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F8C9799-80B9-4508-B151-D58C1BF6EF3B}"/>
              </a:ext>
            </a:extLst>
          </p:cNvPr>
          <p:cNvSpPr>
            <a:spLocks noGrp="1"/>
          </p:cNvSpPr>
          <p:nvPr>
            <p:ph type="sldNum" sz="quarter" idx="12"/>
          </p:nvPr>
        </p:nvSpPr>
        <p:spPr/>
        <p:txBody>
          <a:bodyPr/>
          <a:lstStyle/>
          <a:p>
            <a:fld id="{69EDE0EF-A19F-4F62-9CFD-ACEF2B05CBBA}" type="slidenum">
              <a:rPr lang="en-CA" smtClean="0"/>
              <a:t>‹#›</a:t>
            </a:fld>
            <a:endParaRPr lang="en-CA"/>
          </a:p>
        </p:txBody>
      </p:sp>
    </p:spTree>
    <p:extLst>
      <p:ext uri="{BB962C8B-B14F-4D97-AF65-F5344CB8AC3E}">
        <p14:creationId xmlns:p14="http://schemas.microsoft.com/office/powerpoint/2010/main" val="1635627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7AD1C-24BE-44B6-B9A3-F3F26E8B1E00}"/>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64D89A5-9C0D-4BDD-8DAC-F33C933307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8302EC-3B56-4BD9-B469-42FA7BDFD7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94E629D-4D2D-4D46-BFA2-04B7DB4B14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69D419-D28A-4665-B4F1-CC6B9BF1C3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662BFD6-6744-4AFB-8B99-A3A4BCFD537F}"/>
              </a:ext>
            </a:extLst>
          </p:cNvPr>
          <p:cNvSpPr>
            <a:spLocks noGrp="1"/>
          </p:cNvSpPr>
          <p:nvPr>
            <p:ph type="dt" sz="half" idx="10"/>
          </p:nvPr>
        </p:nvSpPr>
        <p:spPr/>
        <p:txBody>
          <a:bodyPr/>
          <a:lstStyle/>
          <a:p>
            <a:fld id="{D965FD34-8304-40BF-A609-03BCEBB0E146}" type="datetimeFigureOut">
              <a:rPr lang="en-CA" smtClean="0"/>
              <a:t>2023-01-09</a:t>
            </a:fld>
            <a:endParaRPr lang="en-CA"/>
          </a:p>
        </p:txBody>
      </p:sp>
      <p:sp>
        <p:nvSpPr>
          <p:cNvPr id="8" name="Footer Placeholder 7">
            <a:extLst>
              <a:ext uri="{FF2B5EF4-FFF2-40B4-BE49-F238E27FC236}">
                <a16:creationId xmlns:a16="http://schemas.microsoft.com/office/drawing/2014/main" id="{EB0BD3B0-C4A3-42FD-8194-F283512405DA}"/>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4C7921D7-2D8B-48EB-B6BD-29D004B07DDC}"/>
              </a:ext>
            </a:extLst>
          </p:cNvPr>
          <p:cNvSpPr>
            <a:spLocks noGrp="1"/>
          </p:cNvSpPr>
          <p:nvPr>
            <p:ph type="sldNum" sz="quarter" idx="12"/>
          </p:nvPr>
        </p:nvSpPr>
        <p:spPr/>
        <p:txBody>
          <a:bodyPr/>
          <a:lstStyle/>
          <a:p>
            <a:fld id="{69EDE0EF-A19F-4F62-9CFD-ACEF2B05CBBA}" type="slidenum">
              <a:rPr lang="en-CA" smtClean="0"/>
              <a:t>‹#›</a:t>
            </a:fld>
            <a:endParaRPr lang="en-CA"/>
          </a:p>
        </p:txBody>
      </p:sp>
    </p:spTree>
    <p:extLst>
      <p:ext uri="{BB962C8B-B14F-4D97-AF65-F5344CB8AC3E}">
        <p14:creationId xmlns:p14="http://schemas.microsoft.com/office/powerpoint/2010/main" val="781189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3A2FD-7E56-44E2-98C1-98956CDEF17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BAD3BDA6-3851-4ACB-80CC-386C8C2787C2}"/>
              </a:ext>
            </a:extLst>
          </p:cNvPr>
          <p:cNvSpPr>
            <a:spLocks noGrp="1"/>
          </p:cNvSpPr>
          <p:nvPr>
            <p:ph type="dt" sz="half" idx="10"/>
          </p:nvPr>
        </p:nvSpPr>
        <p:spPr/>
        <p:txBody>
          <a:bodyPr/>
          <a:lstStyle/>
          <a:p>
            <a:fld id="{D965FD34-8304-40BF-A609-03BCEBB0E146}" type="datetimeFigureOut">
              <a:rPr lang="en-CA" smtClean="0"/>
              <a:t>2023-01-09</a:t>
            </a:fld>
            <a:endParaRPr lang="en-CA"/>
          </a:p>
        </p:txBody>
      </p:sp>
      <p:sp>
        <p:nvSpPr>
          <p:cNvPr id="4" name="Footer Placeholder 3">
            <a:extLst>
              <a:ext uri="{FF2B5EF4-FFF2-40B4-BE49-F238E27FC236}">
                <a16:creationId xmlns:a16="http://schemas.microsoft.com/office/drawing/2014/main" id="{BAB8D7B4-3929-49EA-B43F-12B8AE5CB604}"/>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9C5D8909-51B7-4087-893B-3D46557681E5}"/>
              </a:ext>
            </a:extLst>
          </p:cNvPr>
          <p:cNvSpPr>
            <a:spLocks noGrp="1"/>
          </p:cNvSpPr>
          <p:nvPr>
            <p:ph type="sldNum" sz="quarter" idx="12"/>
          </p:nvPr>
        </p:nvSpPr>
        <p:spPr/>
        <p:txBody>
          <a:bodyPr/>
          <a:lstStyle/>
          <a:p>
            <a:fld id="{69EDE0EF-A19F-4F62-9CFD-ACEF2B05CBBA}" type="slidenum">
              <a:rPr lang="en-CA" smtClean="0"/>
              <a:t>‹#›</a:t>
            </a:fld>
            <a:endParaRPr lang="en-CA"/>
          </a:p>
        </p:txBody>
      </p:sp>
    </p:spTree>
    <p:extLst>
      <p:ext uri="{BB962C8B-B14F-4D97-AF65-F5344CB8AC3E}">
        <p14:creationId xmlns:p14="http://schemas.microsoft.com/office/powerpoint/2010/main" val="3389430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D8E4EA-8375-4918-BF60-0AF5F2CFA65D}"/>
              </a:ext>
            </a:extLst>
          </p:cNvPr>
          <p:cNvSpPr>
            <a:spLocks noGrp="1"/>
          </p:cNvSpPr>
          <p:nvPr>
            <p:ph type="dt" sz="half" idx="10"/>
          </p:nvPr>
        </p:nvSpPr>
        <p:spPr/>
        <p:txBody>
          <a:bodyPr/>
          <a:lstStyle/>
          <a:p>
            <a:fld id="{D965FD34-8304-40BF-A609-03BCEBB0E146}" type="datetimeFigureOut">
              <a:rPr lang="en-CA" smtClean="0"/>
              <a:t>2023-01-09</a:t>
            </a:fld>
            <a:endParaRPr lang="en-CA"/>
          </a:p>
        </p:txBody>
      </p:sp>
      <p:sp>
        <p:nvSpPr>
          <p:cNvPr id="3" name="Footer Placeholder 2">
            <a:extLst>
              <a:ext uri="{FF2B5EF4-FFF2-40B4-BE49-F238E27FC236}">
                <a16:creationId xmlns:a16="http://schemas.microsoft.com/office/drawing/2014/main" id="{5A951F65-77EC-4493-AC26-9F0D99AA903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29D7F3E-D03B-43F7-9372-279A791CA8DF}"/>
              </a:ext>
            </a:extLst>
          </p:cNvPr>
          <p:cNvSpPr>
            <a:spLocks noGrp="1"/>
          </p:cNvSpPr>
          <p:nvPr>
            <p:ph type="sldNum" sz="quarter" idx="12"/>
          </p:nvPr>
        </p:nvSpPr>
        <p:spPr/>
        <p:txBody>
          <a:bodyPr/>
          <a:lstStyle/>
          <a:p>
            <a:fld id="{69EDE0EF-A19F-4F62-9CFD-ACEF2B05CBBA}" type="slidenum">
              <a:rPr lang="en-CA" smtClean="0"/>
              <a:t>‹#›</a:t>
            </a:fld>
            <a:endParaRPr lang="en-CA"/>
          </a:p>
        </p:txBody>
      </p:sp>
    </p:spTree>
    <p:extLst>
      <p:ext uri="{BB962C8B-B14F-4D97-AF65-F5344CB8AC3E}">
        <p14:creationId xmlns:p14="http://schemas.microsoft.com/office/powerpoint/2010/main" val="3258635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C59AF-FB2D-4A12-BFEC-BFE4F2CBCE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EB696E1D-3653-42FC-AE2D-B227C0C9BC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60CD559-0FA1-482A-BE5E-9872FDABBC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64438C-701F-4C19-8715-A4F88457F917}"/>
              </a:ext>
            </a:extLst>
          </p:cNvPr>
          <p:cNvSpPr>
            <a:spLocks noGrp="1"/>
          </p:cNvSpPr>
          <p:nvPr>
            <p:ph type="dt" sz="half" idx="10"/>
          </p:nvPr>
        </p:nvSpPr>
        <p:spPr/>
        <p:txBody>
          <a:bodyPr/>
          <a:lstStyle/>
          <a:p>
            <a:fld id="{D965FD34-8304-40BF-A609-03BCEBB0E146}" type="datetimeFigureOut">
              <a:rPr lang="en-CA" smtClean="0"/>
              <a:t>2023-01-09</a:t>
            </a:fld>
            <a:endParaRPr lang="en-CA"/>
          </a:p>
        </p:txBody>
      </p:sp>
      <p:sp>
        <p:nvSpPr>
          <p:cNvPr id="6" name="Footer Placeholder 5">
            <a:extLst>
              <a:ext uri="{FF2B5EF4-FFF2-40B4-BE49-F238E27FC236}">
                <a16:creationId xmlns:a16="http://schemas.microsoft.com/office/drawing/2014/main" id="{C0EDE956-C34A-4AFD-AED2-C19349194BD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6D22CC2-58E7-4DA7-B284-1A2CF4001458}"/>
              </a:ext>
            </a:extLst>
          </p:cNvPr>
          <p:cNvSpPr>
            <a:spLocks noGrp="1"/>
          </p:cNvSpPr>
          <p:nvPr>
            <p:ph type="sldNum" sz="quarter" idx="12"/>
          </p:nvPr>
        </p:nvSpPr>
        <p:spPr/>
        <p:txBody>
          <a:bodyPr/>
          <a:lstStyle/>
          <a:p>
            <a:fld id="{69EDE0EF-A19F-4F62-9CFD-ACEF2B05CBBA}" type="slidenum">
              <a:rPr lang="en-CA" smtClean="0"/>
              <a:t>‹#›</a:t>
            </a:fld>
            <a:endParaRPr lang="en-CA"/>
          </a:p>
        </p:txBody>
      </p:sp>
    </p:spTree>
    <p:extLst>
      <p:ext uri="{BB962C8B-B14F-4D97-AF65-F5344CB8AC3E}">
        <p14:creationId xmlns:p14="http://schemas.microsoft.com/office/powerpoint/2010/main" val="28318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8C951-12ED-44E5-821D-44E13BA0F0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A2E3361B-3693-4DCD-82C3-9005BA4C2F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0F54E7B7-71C1-438C-AAC5-13156D9567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4B658A-5C13-4649-9302-EFCD8FFCADB2}"/>
              </a:ext>
            </a:extLst>
          </p:cNvPr>
          <p:cNvSpPr>
            <a:spLocks noGrp="1"/>
          </p:cNvSpPr>
          <p:nvPr>
            <p:ph type="dt" sz="half" idx="10"/>
          </p:nvPr>
        </p:nvSpPr>
        <p:spPr/>
        <p:txBody>
          <a:bodyPr/>
          <a:lstStyle/>
          <a:p>
            <a:fld id="{D965FD34-8304-40BF-A609-03BCEBB0E146}" type="datetimeFigureOut">
              <a:rPr lang="en-CA" smtClean="0"/>
              <a:t>2023-01-09</a:t>
            </a:fld>
            <a:endParaRPr lang="en-CA"/>
          </a:p>
        </p:txBody>
      </p:sp>
      <p:sp>
        <p:nvSpPr>
          <p:cNvPr id="6" name="Footer Placeholder 5">
            <a:extLst>
              <a:ext uri="{FF2B5EF4-FFF2-40B4-BE49-F238E27FC236}">
                <a16:creationId xmlns:a16="http://schemas.microsoft.com/office/drawing/2014/main" id="{21DA7667-03BD-4C73-B991-FFAF7DBC895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7983183-D256-4868-93C7-5C088F1818DF}"/>
              </a:ext>
            </a:extLst>
          </p:cNvPr>
          <p:cNvSpPr>
            <a:spLocks noGrp="1"/>
          </p:cNvSpPr>
          <p:nvPr>
            <p:ph type="sldNum" sz="quarter" idx="12"/>
          </p:nvPr>
        </p:nvSpPr>
        <p:spPr/>
        <p:txBody>
          <a:bodyPr/>
          <a:lstStyle/>
          <a:p>
            <a:fld id="{69EDE0EF-A19F-4F62-9CFD-ACEF2B05CBBA}" type="slidenum">
              <a:rPr lang="en-CA" smtClean="0"/>
              <a:t>‹#›</a:t>
            </a:fld>
            <a:endParaRPr lang="en-CA"/>
          </a:p>
        </p:txBody>
      </p:sp>
    </p:spTree>
    <p:extLst>
      <p:ext uri="{BB962C8B-B14F-4D97-AF65-F5344CB8AC3E}">
        <p14:creationId xmlns:p14="http://schemas.microsoft.com/office/powerpoint/2010/main" val="1975447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BFD98E-9BED-43AE-B3BB-149852992B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5851E29-63AB-42F9-983E-4AA00505FB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06DA00C-AFA0-4D5E-84CD-47F442AF15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65FD34-8304-40BF-A609-03BCEBB0E146}" type="datetimeFigureOut">
              <a:rPr lang="en-CA" smtClean="0"/>
              <a:t>2023-01-09</a:t>
            </a:fld>
            <a:endParaRPr lang="en-CA"/>
          </a:p>
        </p:txBody>
      </p:sp>
      <p:sp>
        <p:nvSpPr>
          <p:cNvPr id="5" name="Footer Placeholder 4">
            <a:extLst>
              <a:ext uri="{FF2B5EF4-FFF2-40B4-BE49-F238E27FC236}">
                <a16:creationId xmlns:a16="http://schemas.microsoft.com/office/drawing/2014/main" id="{1B2AA270-9B34-40C8-9080-00F5371AE4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AB96BD32-0A34-4A4D-9658-08120B8389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DE0EF-A19F-4F62-9CFD-ACEF2B05CBBA}" type="slidenum">
              <a:rPr lang="en-CA" smtClean="0"/>
              <a:t>‹#›</a:t>
            </a:fld>
            <a:endParaRPr lang="en-CA"/>
          </a:p>
        </p:txBody>
      </p:sp>
    </p:spTree>
    <p:extLst>
      <p:ext uri="{BB962C8B-B14F-4D97-AF65-F5344CB8AC3E}">
        <p14:creationId xmlns:p14="http://schemas.microsoft.com/office/powerpoint/2010/main" val="3087507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openshift.com/blog/what-is-platform-as-a-service-paas-2"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cloud.google.com/appengine"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A4E61-ACB6-4023-905E-3930A8FCFE08}"/>
              </a:ext>
            </a:extLst>
          </p:cNvPr>
          <p:cNvSpPr>
            <a:spLocks noGrp="1"/>
          </p:cNvSpPr>
          <p:nvPr>
            <p:ph type="ctrTitle"/>
          </p:nvPr>
        </p:nvSpPr>
        <p:spPr/>
        <p:txBody>
          <a:bodyPr/>
          <a:lstStyle/>
          <a:p>
            <a:r>
              <a:rPr lang="en-CA" dirty="0"/>
              <a:t>Cloud Models</a:t>
            </a:r>
          </a:p>
        </p:txBody>
      </p:sp>
      <p:sp>
        <p:nvSpPr>
          <p:cNvPr id="3" name="Subtitle 2">
            <a:extLst>
              <a:ext uri="{FF2B5EF4-FFF2-40B4-BE49-F238E27FC236}">
                <a16:creationId xmlns:a16="http://schemas.microsoft.com/office/drawing/2014/main" id="{F74FBB80-B3B4-44B8-B934-8ECE2A85503B}"/>
              </a:ext>
            </a:extLst>
          </p:cNvPr>
          <p:cNvSpPr>
            <a:spLocks noGrp="1"/>
          </p:cNvSpPr>
          <p:nvPr>
            <p:ph type="subTitle" idx="1"/>
          </p:nvPr>
        </p:nvSpPr>
        <p:spPr/>
        <p:txBody>
          <a:bodyPr/>
          <a:lstStyle/>
          <a:p>
            <a:r>
              <a:rPr lang="en-CA" dirty="0"/>
              <a:t>Classification</a:t>
            </a:r>
          </a:p>
        </p:txBody>
      </p:sp>
    </p:spTree>
    <p:extLst>
      <p:ext uri="{BB962C8B-B14F-4D97-AF65-F5344CB8AC3E}">
        <p14:creationId xmlns:p14="http://schemas.microsoft.com/office/powerpoint/2010/main" val="3946845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6008-3E5D-49F3-B446-D3C30F40227E}"/>
              </a:ext>
            </a:extLst>
          </p:cNvPr>
          <p:cNvSpPr>
            <a:spLocks noGrp="1"/>
          </p:cNvSpPr>
          <p:nvPr>
            <p:ph type="title"/>
          </p:nvPr>
        </p:nvSpPr>
        <p:spPr>
          <a:xfrm>
            <a:off x="391480" y="143838"/>
            <a:ext cx="10962320" cy="965772"/>
          </a:xfrm>
        </p:spPr>
        <p:txBody>
          <a:bodyPr/>
          <a:lstStyle/>
          <a:p>
            <a:r>
              <a:rPr lang="en-CA" sz="4400" dirty="0"/>
              <a:t>Software as a Service (SaaS) Microsoft 365</a:t>
            </a:r>
            <a:r>
              <a:rPr lang="en-CA" sz="4400" dirty="0">
                <a:solidFill>
                  <a:srgbClr val="FFFFFF"/>
                </a:solidFill>
              </a:rPr>
              <a:t>)</a:t>
            </a:r>
            <a:endParaRPr lang="en-CA" dirty="0"/>
          </a:p>
        </p:txBody>
      </p:sp>
      <p:sp>
        <p:nvSpPr>
          <p:cNvPr id="3" name="Content Placeholder 2">
            <a:extLst>
              <a:ext uri="{FF2B5EF4-FFF2-40B4-BE49-F238E27FC236}">
                <a16:creationId xmlns:a16="http://schemas.microsoft.com/office/drawing/2014/main" id="{5F8481BF-C5D4-42B9-8F2D-90A8F53E4E7D}"/>
              </a:ext>
            </a:extLst>
          </p:cNvPr>
          <p:cNvSpPr>
            <a:spLocks noGrp="1"/>
          </p:cNvSpPr>
          <p:nvPr>
            <p:ph idx="1"/>
          </p:nvPr>
        </p:nvSpPr>
        <p:spPr>
          <a:xfrm>
            <a:off x="391480" y="1469204"/>
            <a:ext cx="5351774" cy="4767209"/>
          </a:xfrm>
          <a:ln>
            <a:solidFill>
              <a:schemeClr val="accent5">
                <a:lumMod val="75000"/>
              </a:schemeClr>
            </a:solidFill>
          </a:ln>
        </p:spPr>
        <p:txBody>
          <a:bodyPr>
            <a:normAutofit lnSpcReduction="10000"/>
          </a:bodyPr>
          <a:lstStyle/>
          <a:p>
            <a:pPr>
              <a:spcBef>
                <a:spcPts val="600"/>
              </a:spcBef>
              <a:spcAft>
                <a:spcPts val="600"/>
              </a:spcAft>
            </a:pPr>
            <a:r>
              <a:rPr lang="en-CA" dirty="0"/>
              <a:t>License management and software installation have been cumbersome and nightmarish processes for IT organizations for decades.</a:t>
            </a:r>
          </a:p>
          <a:p>
            <a:pPr>
              <a:spcBef>
                <a:spcPts val="600"/>
              </a:spcBef>
              <a:spcAft>
                <a:spcPts val="600"/>
              </a:spcAft>
            </a:pPr>
            <a:r>
              <a:rPr lang="en-CA" dirty="0"/>
              <a:t>Eventually, Microsoft found the solution.</a:t>
            </a:r>
          </a:p>
          <a:p>
            <a:pPr>
              <a:spcBef>
                <a:spcPts val="600"/>
              </a:spcBef>
              <a:spcAft>
                <a:spcPts val="600"/>
              </a:spcAft>
            </a:pPr>
            <a:r>
              <a:rPr lang="en-CA" dirty="0"/>
              <a:t>Just place the applications, on demand, in the cloud.</a:t>
            </a:r>
          </a:p>
          <a:p>
            <a:pPr>
              <a:spcBef>
                <a:spcPts val="600"/>
              </a:spcBef>
              <a:spcAft>
                <a:spcPts val="600"/>
              </a:spcAft>
            </a:pPr>
            <a:r>
              <a:rPr lang="en-CA" dirty="0"/>
              <a:t>Microsoft 365 provides application and secure storage for a subscription fee per user.</a:t>
            </a:r>
          </a:p>
        </p:txBody>
      </p:sp>
      <p:pic>
        <p:nvPicPr>
          <p:cNvPr id="7" name="Picture 6">
            <a:extLst>
              <a:ext uri="{FF2B5EF4-FFF2-40B4-BE49-F238E27FC236}">
                <a16:creationId xmlns:a16="http://schemas.microsoft.com/office/drawing/2014/main" id="{60DF5904-80EA-4F11-A0B8-8E55F5C8CAE1}"/>
              </a:ext>
            </a:extLst>
          </p:cNvPr>
          <p:cNvPicPr>
            <a:picLocks noChangeAspect="1"/>
          </p:cNvPicPr>
          <p:nvPr/>
        </p:nvPicPr>
        <p:blipFill>
          <a:blip r:embed="rId2"/>
          <a:stretch>
            <a:fillRect/>
          </a:stretch>
        </p:blipFill>
        <p:spPr>
          <a:xfrm>
            <a:off x="5902298" y="1469204"/>
            <a:ext cx="6057356" cy="3322350"/>
          </a:xfrm>
          <a:prstGeom prst="rect">
            <a:avLst/>
          </a:prstGeom>
          <a:ln>
            <a:solidFill>
              <a:schemeClr val="accent5">
                <a:lumMod val="75000"/>
              </a:schemeClr>
            </a:solidFill>
          </a:ln>
        </p:spPr>
      </p:pic>
    </p:spTree>
    <p:extLst>
      <p:ext uri="{BB962C8B-B14F-4D97-AF65-F5344CB8AC3E}">
        <p14:creationId xmlns:p14="http://schemas.microsoft.com/office/powerpoint/2010/main" val="1737673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25F3EC-236D-4838-984D-E17E305D8AC1}"/>
              </a:ext>
            </a:extLst>
          </p:cNvPr>
          <p:cNvSpPr>
            <a:spLocks noGrp="1"/>
          </p:cNvSpPr>
          <p:nvPr>
            <p:ph type="title"/>
          </p:nvPr>
        </p:nvSpPr>
        <p:spPr/>
        <p:txBody>
          <a:bodyPr/>
          <a:lstStyle/>
          <a:p>
            <a:r>
              <a:rPr lang="en-CA" dirty="0"/>
              <a:t>Software as a Service example (salesforce)</a:t>
            </a:r>
          </a:p>
        </p:txBody>
      </p:sp>
      <p:sp>
        <p:nvSpPr>
          <p:cNvPr id="2" name="Content Placeholder 1">
            <a:extLst>
              <a:ext uri="{FF2B5EF4-FFF2-40B4-BE49-F238E27FC236}">
                <a16:creationId xmlns:a16="http://schemas.microsoft.com/office/drawing/2014/main" id="{0C8FFB73-1273-4F17-9511-8FCFE3887BFF}"/>
              </a:ext>
            </a:extLst>
          </p:cNvPr>
          <p:cNvSpPr>
            <a:spLocks noGrp="1"/>
          </p:cNvSpPr>
          <p:nvPr>
            <p:ph idx="1"/>
          </p:nvPr>
        </p:nvSpPr>
        <p:spPr>
          <a:xfrm>
            <a:off x="381219" y="1825625"/>
            <a:ext cx="4335695" cy="3646932"/>
          </a:xfrm>
          <a:ln>
            <a:solidFill>
              <a:schemeClr val="accent5">
                <a:lumMod val="75000"/>
              </a:schemeClr>
            </a:solidFill>
          </a:ln>
        </p:spPr>
        <p:txBody>
          <a:bodyPr>
            <a:normAutofit lnSpcReduction="10000"/>
          </a:bodyPr>
          <a:lstStyle/>
          <a:p>
            <a:pPr>
              <a:spcBef>
                <a:spcPts val="600"/>
              </a:spcBef>
              <a:spcAft>
                <a:spcPts val="600"/>
              </a:spcAft>
            </a:pPr>
            <a:r>
              <a:rPr lang="en-CA" dirty="0"/>
              <a:t>Salesforce offers SaaS for anything related with business administration.</a:t>
            </a:r>
          </a:p>
          <a:p>
            <a:pPr>
              <a:spcBef>
                <a:spcPts val="600"/>
              </a:spcBef>
              <a:spcAft>
                <a:spcPts val="600"/>
              </a:spcAft>
            </a:pPr>
            <a:r>
              <a:rPr lang="en-CA" dirty="0"/>
              <a:t>The customer pays for the applications instead of developing and maintaining its own.</a:t>
            </a:r>
          </a:p>
          <a:p>
            <a:pPr>
              <a:spcBef>
                <a:spcPts val="600"/>
              </a:spcBef>
              <a:spcAft>
                <a:spcPts val="600"/>
              </a:spcAft>
            </a:pPr>
            <a:r>
              <a:rPr lang="en-CA" dirty="0"/>
              <a:t>For example, a human resource system. </a:t>
            </a:r>
          </a:p>
        </p:txBody>
      </p:sp>
      <p:pic>
        <p:nvPicPr>
          <p:cNvPr id="6" name="Picture 5">
            <a:extLst>
              <a:ext uri="{FF2B5EF4-FFF2-40B4-BE49-F238E27FC236}">
                <a16:creationId xmlns:a16="http://schemas.microsoft.com/office/drawing/2014/main" id="{7ECABF48-BCD3-4ECE-A80A-AE5902C55D9E}"/>
              </a:ext>
            </a:extLst>
          </p:cNvPr>
          <p:cNvPicPr>
            <a:picLocks noChangeAspect="1"/>
          </p:cNvPicPr>
          <p:nvPr/>
        </p:nvPicPr>
        <p:blipFill>
          <a:blip r:embed="rId2"/>
          <a:stretch>
            <a:fillRect/>
          </a:stretch>
        </p:blipFill>
        <p:spPr>
          <a:xfrm>
            <a:off x="4865016" y="1825625"/>
            <a:ext cx="7143762" cy="3646932"/>
          </a:xfrm>
          <a:prstGeom prst="rect">
            <a:avLst/>
          </a:prstGeom>
          <a:ln>
            <a:solidFill>
              <a:schemeClr val="accent5">
                <a:lumMod val="75000"/>
              </a:schemeClr>
            </a:solidFill>
          </a:ln>
        </p:spPr>
      </p:pic>
    </p:spTree>
    <p:extLst>
      <p:ext uri="{BB962C8B-B14F-4D97-AF65-F5344CB8AC3E}">
        <p14:creationId xmlns:p14="http://schemas.microsoft.com/office/powerpoint/2010/main" val="2391302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61DC49-528C-4106-8304-07054F25A7F4}"/>
              </a:ext>
            </a:extLst>
          </p:cNvPr>
          <p:cNvSpPr>
            <a:spLocks noGrp="1"/>
          </p:cNvSpPr>
          <p:nvPr>
            <p:ph type="title"/>
          </p:nvPr>
        </p:nvSpPr>
        <p:spPr>
          <a:xfrm>
            <a:off x="209952" y="0"/>
            <a:ext cx="10515600" cy="1325563"/>
          </a:xfrm>
        </p:spPr>
        <p:txBody>
          <a:bodyPr/>
          <a:lstStyle/>
          <a:p>
            <a:r>
              <a:rPr lang="en-CA" dirty="0"/>
              <a:t>Software as a Service </a:t>
            </a:r>
            <a:r>
              <a:rPr lang="en-CA" b="1" dirty="0">
                <a:solidFill>
                  <a:srgbClr val="FF0000"/>
                </a:solidFill>
              </a:rPr>
              <a:t>SaaS</a:t>
            </a:r>
          </a:p>
        </p:txBody>
      </p:sp>
      <p:sp>
        <p:nvSpPr>
          <p:cNvPr id="4" name="Content Placeholder 3">
            <a:extLst>
              <a:ext uri="{FF2B5EF4-FFF2-40B4-BE49-F238E27FC236}">
                <a16:creationId xmlns:a16="http://schemas.microsoft.com/office/drawing/2014/main" id="{6E3D34C2-A52B-409D-A6D7-C854DA46CC6C}"/>
              </a:ext>
            </a:extLst>
          </p:cNvPr>
          <p:cNvSpPr>
            <a:spLocks noGrp="1"/>
          </p:cNvSpPr>
          <p:nvPr>
            <p:ph idx="1"/>
          </p:nvPr>
        </p:nvSpPr>
        <p:spPr>
          <a:xfrm>
            <a:off x="92467" y="1387012"/>
            <a:ext cx="9185097" cy="4541178"/>
          </a:xfrm>
          <a:ln>
            <a:solidFill>
              <a:schemeClr val="accent1"/>
            </a:solidFill>
          </a:ln>
        </p:spPr>
        <p:txBody>
          <a:bodyPr>
            <a:normAutofit/>
          </a:bodyPr>
          <a:lstStyle/>
          <a:p>
            <a:pPr>
              <a:spcBef>
                <a:spcPts val="600"/>
              </a:spcBef>
              <a:spcAft>
                <a:spcPts val="600"/>
              </a:spcAft>
            </a:pPr>
            <a:r>
              <a:rPr lang="en-CA" dirty="0"/>
              <a:t>Software as a Service is </a:t>
            </a:r>
            <a:r>
              <a:rPr lang="en-CA" b="1" dirty="0"/>
              <a:t>an application </a:t>
            </a:r>
            <a:r>
              <a:rPr lang="en-CA" dirty="0"/>
              <a:t>ready to be used.</a:t>
            </a:r>
          </a:p>
          <a:p>
            <a:pPr>
              <a:spcBef>
                <a:spcPts val="600"/>
              </a:spcBef>
              <a:spcAft>
                <a:spcPts val="600"/>
              </a:spcAft>
            </a:pPr>
            <a:r>
              <a:rPr lang="en-CA" dirty="0"/>
              <a:t>The application is resident in a Cloud.</a:t>
            </a:r>
          </a:p>
          <a:p>
            <a:pPr>
              <a:spcBef>
                <a:spcPts val="600"/>
              </a:spcBef>
              <a:spcAft>
                <a:spcPts val="600"/>
              </a:spcAft>
            </a:pPr>
            <a:r>
              <a:rPr lang="en-CA" dirty="0"/>
              <a:t>From the viewpoint of the customer is just some software running that provides some service.</a:t>
            </a:r>
          </a:p>
          <a:p>
            <a:pPr>
              <a:spcBef>
                <a:spcPts val="600"/>
              </a:spcBef>
              <a:spcAft>
                <a:spcPts val="600"/>
              </a:spcAft>
            </a:pPr>
            <a:r>
              <a:rPr lang="en-CA" dirty="0"/>
              <a:t>This model is attractive to an organization the requires a turnkey solution for a problem.</a:t>
            </a:r>
          </a:p>
          <a:p>
            <a:pPr>
              <a:spcBef>
                <a:spcPts val="600"/>
              </a:spcBef>
              <a:spcAft>
                <a:spcPts val="600"/>
              </a:spcAft>
            </a:pPr>
            <a:r>
              <a:rPr lang="en-CA" dirty="0"/>
              <a:t>An example of that is how Colleges use </a:t>
            </a:r>
            <a:r>
              <a:rPr lang="en-CA" b="1" dirty="0"/>
              <a:t>D2L SLATE</a:t>
            </a:r>
            <a:r>
              <a:rPr lang="en-CA" dirty="0"/>
              <a:t>. </a:t>
            </a:r>
          </a:p>
          <a:p>
            <a:pPr>
              <a:spcBef>
                <a:spcPts val="600"/>
              </a:spcBef>
              <a:spcAft>
                <a:spcPts val="600"/>
              </a:spcAft>
            </a:pPr>
            <a:r>
              <a:rPr lang="en-CA" dirty="0"/>
              <a:t>Rather than developing their own web educational system, the Colleges pay for an already existing service.</a:t>
            </a:r>
          </a:p>
        </p:txBody>
      </p:sp>
      <p:sp>
        <p:nvSpPr>
          <p:cNvPr id="2" name="Arrow: Down 1">
            <a:extLst>
              <a:ext uri="{FF2B5EF4-FFF2-40B4-BE49-F238E27FC236}">
                <a16:creationId xmlns:a16="http://schemas.microsoft.com/office/drawing/2014/main" id="{6650FAF3-91B0-4332-91F0-7006FF7D5298}"/>
              </a:ext>
            </a:extLst>
          </p:cNvPr>
          <p:cNvSpPr/>
          <p:nvPr/>
        </p:nvSpPr>
        <p:spPr>
          <a:xfrm>
            <a:off x="9867014" y="365125"/>
            <a:ext cx="446567" cy="40041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92C5C96D-E996-4262-AF78-9129B42E71F2}"/>
              </a:ext>
            </a:extLst>
          </p:cNvPr>
          <p:cNvSpPr/>
          <p:nvPr/>
        </p:nvSpPr>
        <p:spPr>
          <a:xfrm>
            <a:off x="9616612" y="765544"/>
            <a:ext cx="2217880" cy="15948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descr="Table&#10;&#10;Description automatically generated">
            <a:extLst>
              <a:ext uri="{FF2B5EF4-FFF2-40B4-BE49-F238E27FC236}">
                <a16:creationId xmlns:a16="http://schemas.microsoft.com/office/drawing/2014/main" id="{BC6B4FC4-5C02-4060-A18D-D49EE4C05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4923" y="963133"/>
            <a:ext cx="2001257" cy="5686303"/>
          </a:xfrm>
          <a:prstGeom prst="rect">
            <a:avLst/>
          </a:prstGeom>
        </p:spPr>
      </p:pic>
    </p:spTree>
    <p:extLst>
      <p:ext uri="{BB962C8B-B14F-4D97-AF65-F5344CB8AC3E}">
        <p14:creationId xmlns:p14="http://schemas.microsoft.com/office/powerpoint/2010/main" val="201235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barn(inVertical)">
                                      <p:cBhvr>
                                        <p:cTn id="25" dur="500"/>
                                        <p:tgtEl>
                                          <p:spTgt spid="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barn(inVertical)">
                                      <p:cBhvr>
                                        <p:cTn id="30" dur="500"/>
                                        <p:tgtEl>
                                          <p:spTgt spid="4">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barn(inVertical)">
                                      <p:cBhvr>
                                        <p:cTn id="35" dur="500"/>
                                        <p:tgtEl>
                                          <p:spTgt spid="4">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4">
                                            <p:txEl>
                                              <p:pRg st="4" end="4"/>
                                            </p:txEl>
                                          </p:spTgt>
                                        </p:tgtEl>
                                        <p:attrNameLst>
                                          <p:attrName>style.visibility</p:attrName>
                                        </p:attrNameLst>
                                      </p:cBhvr>
                                      <p:to>
                                        <p:strVal val="visible"/>
                                      </p:to>
                                    </p:set>
                                    <p:animEffect transition="in" filter="barn(inVertical)">
                                      <p:cBhvr>
                                        <p:cTn id="40" dur="500"/>
                                        <p:tgtEl>
                                          <p:spTgt spid="4">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4">
                                            <p:txEl>
                                              <p:pRg st="5" end="5"/>
                                            </p:txEl>
                                          </p:spTgt>
                                        </p:tgtEl>
                                        <p:attrNameLst>
                                          <p:attrName>style.visibility</p:attrName>
                                        </p:attrNameLst>
                                      </p:cBhvr>
                                      <p:to>
                                        <p:strVal val="visible"/>
                                      </p:to>
                                    </p:set>
                                    <p:animEffect transition="in" filter="barn(inVertical)">
                                      <p:cBhvr>
                                        <p:cTn id="45"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4E55529-3106-4C1C-B356-9859B7695804}"/>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5400" kern="1200">
                <a:solidFill>
                  <a:srgbClr val="FFFFFF"/>
                </a:solidFill>
                <a:latin typeface="+mj-lt"/>
                <a:ea typeface="+mj-ea"/>
                <a:cs typeface="+mj-cs"/>
              </a:rPr>
              <a:t>Platform as a Service</a:t>
            </a:r>
            <a:endParaRPr lang="en-US" sz="5400" kern="1200" dirty="0">
              <a:solidFill>
                <a:srgbClr val="FFFFFF"/>
              </a:solidFill>
              <a:latin typeface="+mj-lt"/>
              <a:ea typeface="+mj-ea"/>
              <a:cs typeface="+mj-cs"/>
            </a:endParaRPr>
          </a:p>
        </p:txBody>
      </p:sp>
      <p:sp>
        <p:nvSpPr>
          <p:cNvPr id="5" name="Text Placeholder 4">
            <a:extLst>
              <a:ext uri="{FF2B5EF4-FFF2-40B4-BE49-F238E27FC236}">
                <a16:creationId xmlns:a16="http://schemas.microsoft.com/office/drawing/2014/main" id="{D0B241E0-A2E8-43B0-A7A9-B350EFCFF5A6}"/>
              </a:ext>
            </a:extLst>
          </p:cNvPr>
          <p:cNvSpPr>
            <a:spLocks noGrp="1"/>
          </p:cNvSpPr>
          <p:nvPr>
            <p:ph type="body" idx="1"/>
          </p:nvPr>
        </p:nvSpPr>
        <p:spPr>
          <a:xfrm>
            <a:off x="804672" y="3602038"/>
            <a:ext cx="3308131" cy="1655762"/>
          </a:xfrm>
        </p:spPr>
        <p:txBody>
          <a:bodyPr vert="horz" lIns="91440" tIns="45720" rIns="91440" bIns="45720" rtlCol="0">
            <a:normAutofit/>
          </a:bodyPr>
          <a:lstStyle/>
          <a:p>
            <a:r>
              <a:rPr lang="en-US" sz="2000" kern="1200" dirty="0">
                <a:solidFill>
                  <a:srgbClr val="FFFFFF"/>
                </a:solidFill>
                <a:latin typeface="+mn-lt"/>
                <a:ea typeface="+mn-ea"/>
                <a:cs typeface="+mn-cs"/>
              </a:rPr>
              <a:t>PaaS</a:t>
            </a:r>
          </a:p>
        </p:txBody>
      </p:sp>
      <p:pic>
        <p:nvPicPr>
          <p:cNvPr id="6" name="Picture 5" descr="Diagram&#10;&#10;Description automatically generated">
            <a:extLst>
              <a:ext uri="{FF2B5EF4-FFF2-40B4-BE49-F238E27FC236}">
                <a16:creationId xmlns:a16="http://schemas.microsoft.com/office/drawing/2014/main" id="{D2D79798-2900-46D7-AD2D-551C83FFC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2224" y="1458815"/>
            <a:ext cx="7116476" cy="4227610"/>
          </a:xfrm>
          <a:prstGeom prst="rect">
            <a:avLst/>
          </a:prstGeom>
        </p:spPr>
      </p:pic>
    </p:spTree>
    <p:extLst>
      <p:ext uri="{BB962C8B-B14F-4D97-AF65-F5344CB8AC3E}">
        <p14:creationId xmlns:p14="http://schemas.microsoft.com/office/powerpoint/2010/main" val="2054208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4A2A-B3C3-4638-BD3A-5FF662CB376D}"/>
              </a:ext>
            </a:extLst>
          </p:cNvPr>
          <p:cNvSpPr>
            <a:spLocks noGrp="1"/>
          </p:cNvSpPr>
          <p:nvPr>
            <p:ph type="title"/>
          </p:nvPr>
        </p:nvSpPr>
        <p:spPr>
          <a:xfrm>
            <a:off x="838200" y="365125"/>
            <a:ext cx="10515600" cy="1325563"/>
          </a:xfrm>
        </p:spPr>
        <p:txBody>
          <a:bodyPr/>
          <a:lstStyle/>
          <a:p>
            <a:r>
              <a:rPr lang="en-CA" dirty="0"/>
              <a:t>Platform as a Service (PaaS)</a:t>
            </a:r>
          </a:p>
        </p:txBody>
      </p:sp>
      <p:sp>
        <p:nvSpPr>
          <p:cNvPr id="3" name="Content Placeholder 2">
            <a:extLst>
              <a:ext uri="{FF2B5EF4-FFF2-40B4-BE49-F238E27FC236}">
                <a16:creationId xmlns:a16="http://schemas.microsoft.com/office/drawing/2014/main" id="{A2DD1689-DF1C-4C7A-AFD0-7F6B0A856BD0}"/>
              </a:ext>
            </a:extLst>
          </p:cNvPr>
          <p:cNvSpPr>
            <a:spLocks noGrp="1"/>
          </p:cNvSpPr>
          <p:nvPr>
            <p:ph idx="1"/>
          </p:nvPr>
        </p:nvSpPr>
        <p:spPr>
          <a:xfrm>
            <a:off x="838200" y="1825625"/>
            <a:ext cx="10515600" cy="3249809"/>
          </a:xfrm>
          <a:ln>
            <a:solidFill>
              <a:schemeClr val="accent1"/>
            </a:solidFill>
          </a:ln>
        </p:spPr>
        <p:txBody>
          <a:bodyPr>
            <a:normAutofit/>
          </a:bodyPr>
          <a:lstStyle/>
          <a:p>
            <a:r>
              <a:rPr lang="en-CA" sz="3200" b="1" dirty="0"/>
              <a:t>Platform</a:t>
            </a:r>
            <a:r>
              <a:rPr lang="en-CA" sz="3200" dirty="0"/>
              <a:t> as a Service PaaS provides a complete development and deployment cloud environment (a platform) ready to be used.</a:t>
            </a:r>
          </a:p>
          <a:p>
            <a:r>
              <a:rPr lang="en-CA" sz="3200" dirty="0"/>
              <a:t>This cloud computing mode presents an interface to the customer (an application developer, for example).</a:t>
            </a:r>
          </a:p>
          <a:p>
            <a:r>
              <a:rPr lang="en-CA" sz="3200" dirty="0"/>
              <a:t>The interface hides the details of the platform.</a:t>
            </a:r>
          </a:p>
        </p:txBody>
      </p:sp>
    </p:spTree>
    <p:extLst>
      <p:ext uri="{BB962C8B-B14F-4D97-AF65-F5344CB8AC3E}">
        <p14:creationId xmlns:p14="http://schemas.microsoft.com/office/powerpoint/2010/main" val="45686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barn(inVertical)">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4A2A-B3C3-4638-BD3A-5FF662CB376D}"/>
              </a:ext>
            </a:extLst>
          </p:cNvPr>
          <p:cNvSpPr>
            <a:spLocks noGrp="1"/>
          </p:cNvSpPr>
          <p:nvPr>
            <p:ph type="title"/>
          </p:nvPr>
        </p:nvSpPr>
        <p:spPr>
          <a:xfrm>
            <a:off x="174662" y="32748"/>
            <a:ext cx="6770668" cy="815831"/>
          </a:xfrm>
        </p:spPr>
        <p:txBody>
          <a:bodyPr/>
          <a:lstStyle/>
          <a:p>
            <a:r>
              <a:rPr lang="en-CA" dirty="0"/>
              <a:t>Platform as a Service (</a:t>
            </a:r>
            <a:r>
              <a:rPr lang="en-CA" b="1" dirty="0">
                <a:solidFill>
                  <a:srgbClr val="FF0000"/>
                </a:solidFill>
              </a:rPr>
              <a:t>PaaS</a:t>
            </a:r>
            <a:r>
              <a:rPr lang="en-CA" dirty="0"/>
              <a:t>)</a:t>
            </a:r>
          </a:p>
        </p:txBody>
      </p:sp>
      <p:sp>
        <p:nvSpPr>
          <p:cNvPr id="3" name="Content Placeholder 2">
            <a:extLst>
              <a:ext uri="{FF2B5EF4-FFF2-40B4-BE49-F238E27FC236}">
                <a16:creationId xmlns:a16="http://schemas.microsoft.com/office/drawing/2014/main" id="{A2DD1689-DF1C-4C7A-AFD0-7F6B0A856BD0}"/>
              </a:ext>
            </a:extLst>
          </p:cNvPr>
          <p:cNvSpPr>
            <a:spLocks noGrp="1"/>
          </p:cNvSpPr>
          <p:nvPr>
            <p:ph idx="1"/>
          </p:nvPr>
        </p:nvSpPr>
        <p:spPr>
          <a:xfrm>
            <a:off x="174662" y="1276350"/>
            <a:ext cx="9390578" cy="4908693"/>
          </a:xfrm>
          <a:ln>
            <a:solidFill>
              <a:schemeClr val="accent1"/>
            </a:solidFill>
          </a:ln>
        </p:spPr>
        <p:txBody>
          <a:bodyPr>
            <a:normAutofit fontScale="92500" lnSpcReduction="10000"/>
          </a:bodyPr>
          <a:lstStyle/>
          <a:p>
            <a:pPr>
              <a:spcBef>
                <a:spcPts val="600"/>
              </a:spcBef>
              <a:spcAft>
                <a:spcPts val="600"/>
              </a:spcAft>
            </a:pPr>
            <a:r>
              <a:rPr lang="en-CA" dirty="0"/>
              <a:t>This cloud computing mode presents an interface to the customer (a system developer, for example).</a:t>
            </a:r>
          </a:p>
          <a:p>
            <a:pPr>
              <a:spcBef>
                <a:spcPts val="600"/>
              </a:spcBef>
              <a:spcAft>
                <a:spcPts val="600"/>
              </a:spcAft>
            </a:pPr>
            <a:r>
              <a:rPr lang="en-CA" dirty="0"/>
              <a:t>The cloud layered model shows the demarcation point between the data and runtime. </a:t>
            </a:r>
          </a:p>
          <a:p>
            <a:pPr>
              <a:spcBef>
                <a:spcPts val="600"/>
              </a:spcBef>
              <a:spcAft>
                <a:spcPts val="600"/>
              </a:spcAft>
            </a:pPr>
            <a:r>
              <a:rPr lang="en-CA" dirty="0"/>
              <a:t>This platform is an environment created and maintained by the service provider. </a:t>
            </a:r>
          </a:p>
          <a:p>
            <a:pPr>
              <a:spcBef>
                <a:spcPts val="600"/>
              </a:spcBef>
              <a:spcAft>
                <a:spcPts val="600"/>
              </a:spcAft>
            </a:pPr>
            <a:r>
              <a:rPr lang="en-CA" dirty="0"/>
              <a:t>The platform comprehends all the </a:t>
            </a:r>
            <a:r>
              <a:rPr lang="en-CA" dirty="0">
                <a:highlight>
                  <a:srgbClr val="C0C0C0"/>
                </a:highlight>
              </a:rPr>
              <a:t>gray</a:t>
            </a:r>
            <a:r>
              <a:rPr lang="en-CA" dirty="0"/>
              <a:t> layers. The cloud provider manages these layers. The client has no access to those.</a:t>
            </a:r>
          </a:p>
          <a:p>
            <a:pPr>
              <a:spcBef>
                <a:spcPts val="600"/>
              </a:spcBef>
              <a:spcAft>
                <a:spcPts val="600"/>
              </a:spcAft>
            </a:pPr>
            <a:r>
              <a:rPr lang="en-CA" dirty="0"/>
              <a:t>The customer deals with an </a:t>
            </a:r>
            <a:r>
              <a:rPr lang="en-CA" b="1" dirty="0"/>
              <a:t>abstraction of the infrastructure</a:t>
            </a:r>
            <a:r>
              <a:rPr lang="en-CA" dirty="0"/>
              <a:t>.</a:t>
            </a:r>
          </a:p>
          <a:p>
            <a:pPr>
              <a:spcBef>
                <a:spcPts val="600"/>
              </a:spcBef>
              <a:spcAft>
                <a:spcPts val="600"/>
              </a:spcAft>
            </a:pPr>
            <a:r>
              <a:rPr lang="en-CA" dirty="0"/>
              <a:t>The infrastructure is opaque to the customer.</a:t>
            </a:r>
          </a:p>
          <a:p>
            <a:pPr>
              <a:spcBef>
                <a:spcPts val="600"/>
              </a:spcBef>
              <a:spcAft>
                <a:spcPts val="600"/>
              </a:spcAft>
            </a:pPr>
            <a:r>
              <a:rPr lang="en-CA" dirty="0"/>
              <a:t>The customer have access to the </a:t>
            </a:r>
            <a:r>
              <a:rPr lang="en-CA" dirty="0">
                <a:highlight>
                  <a:srgbClr val="F6BB00"/>
                </a:highlight>
              </a:rPr>
              <a:t>application</a:t>
            </a:r>
            <a:r>
              <a:rPr lang="en-CA" dirty="0"/>
              <a:t> and the </a:t>
            </a:r>
            <a:r>
              <a:rPr lang="en-CA" dirty="0">
                <a:highlight>
                  <a:srgbClr val="F6BB00"/>
                </a:highlight>
              </a:rPr>
              <a:t>data</a:t>
            </a:r>
            <a:r>
              <a:rPr lang="en-CA" dirty="0"/>
              <a:t> layers only. The customer manages these layers.</a:t>
            </a:r>
          </a:p>
        </p:txBody>
      </p:sp>
      <p:pic>
        <p:nvPicPr>
          <p:cNvPr id="6" name="Picture 5" descr="Table&#10;&#10;Description automatically generated">
            <a:extLst>
              <a:ext uri="{FF2B5EF4-FFF2-40B4-BE49-F238E27FC236}">
                <a16:creationId xmlns:a16="http://schemas.microsoft.com/office/drawing/2014/main" id="{8C4C1637-26C2-4BDE-940F-7DC2146B52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5298" y="636936"/>
            <a:ext cx="2002143" cy="5548107"/>
          </a:xfrm>
          <a:prstGeom prst="rect">
            <a:avLst/>
          </a:prstGeom>
        </p:spPr>
      </p:pic>
      <p:sp>
        <p:nvSpPr>
          <p:cNvPr id="8" name="Rectangle 7">
            <a:extLst>
              <a:ext uri="{FF2B5EF4-FFF2-40B4-BE49-F238E27FC236}">
                <a16:creationId xmlns:a16="http://schemas.microsoft.com/office/drawing/2014/main" id="{BD1B6C20-5DC0-46A0-AB9E-42E5A47E0761}"/>
              </a:ext>
            </a:extLst>
          </p:cNvPr>
          <p:cNvSpPr/>
          <p:nvPr/>
        </p:nvSpPr>
        <p:spPr>
          <a:xfrm>
            <a:off x="9805298" y="1743075"/>
            <a:ext cx="2002143" cy="22992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8622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barn(inVertical)">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barn(inVertical)">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barn(inVertical)">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barn(inVertical)">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barn(inVertical)">
                                      <p:cBhvr>
                                        <p:cTn id="4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D879B9-62DF-4D13-A56F-0AC896C5BEFB}"/>
              </a:ext>
            </a:extLst>
          </p:cNvPr>
          <p:cNvSpPr>
            <a:spLocks noGrp="1"/>
          </p:cNvSpPr>
          <p:nvPr>
            <p:ph type="title"/>
          </p:nvPr>
        </p:nvSpPr>
        <p:spPr>
          <a:xfrm>
            <a:off x="185260" y="174661"/>
            <a:ext cx="7103724" cy="778739"/>
          </a:xfrm>
        </p:spPr>
        <p:txBody>
          <a:bodyPr>
            <a:normAutofit/>
          </a:bodyPr>
          <a:lstStyle/>
          <a:p>
            <a:r>
              <a:rPr lang="en-CA" sz="4400" b="1">
                <a:solidFill>
                  <a:srgbClr val="FF0000"/>
                </a:solidFill>
              </a:rPr>
              <a:t>PaaS</a:t>
            </a:r>
            <a:r>
              <a:rPr lang="en-CA" sz="4400"/>
              <a:t> example, </a:t>
            </a:r>
            <a:r>
              <a:rPr lang="en-CA" b="1"/>
              <a:t>GoDaddy.com </a:t>
            </a:r>
            <a:endParaRPr lang="en-CA" dirty="0"/>
          </a:p>
        </p:txBody>
      </p:sp>
      <p:sp>
        <p:nvSpPr>
          <p:cNvPr id="5" name="Content Placeholder 4">
            <a:extLst>
              <a:ext uri="{FF2B5EF4-FFF2-40B4-BE49-F238E27FC236}">
                <a16:creationId xmlns:a16="http://schemas.microsoft.com/office/drawing/2014/main" id="{D01C2A76-66E4-452D-B92C-40ED5E3C2200}"/>
              </a:ext>
            </a:extLst>
          </p:cNvPr>
          <p:cNvSpPr>
            <a:spLocks noGrp="1"/>
          </p:cNvSpPr>
          <p:nvPr>
            <p:ph sz="half" idx="1"/>
          </p:nvPr>
        </p:nvSpPr>
        <p:spPr>
          <a:xfrm>
            <a:off x="184935" y="953400"/>
            <a:ext cx="6739847" cy="5729939"/>
          </a:xfrm>
          <a:ln>
            <a:solidFill>
              <a:schemeClr val="accent1"/>
            </a:solidFill>
          </a:ln>
        </p:spPr>
        <p:txBody>
          <a:bodyPr>
            <a:noAutofit/>
          </a:bodyPr>
          <a:lstStyle/>
          <a:p>
            <a:pPr>
              <a:spcBef>
                <a:spcPts val="600"/>
              </a:spcBef>
              <a:spcAft>
                <a:spcPts val="600"/>
              </a:spcAft>
            </a:pPr>
            <a:r>
              <a:rPr lang="en-CA" sz="2400" dirty="0"/>
              <a:t>The clients just want to sell a product using a website (hats for cats or JV’s basketball figures) </a:t>
            </a:r>
          </a:p>
          <a:p>
            <a:pPr>
              <a:spcBef>
                <a:spcPts val="600"/>
              </a:spcBef>
              <a:spcAft>
                <a:spcPts val="600"/>
              </a:spcAft>
            </a:pPr>
            <a:r>
              <a:rPr lang="en-CA" sz="2400" dirty="0"/>
              <a:t>The customers do not care about the technical details of how to set up a webserver and a database to sell their products.</a:t>
            </a:r>
          </a:p>
          <a:p>
            <a:pPr>
              <a:spcBef>
                <a:spcPts val="600"/>
              </a:spcBef>
              <a:spcAft>
                <a:spcPts val="600"/>
              </a:spcAft>
            </a:pPr>
            <a:r>
              <a:rPr lang="en-CA" sz="2400" dirty="0"/>
              <a:t>The </a:t>
            </a:r>
            <a:r>
              <a:rPr lang="en-CA" sz="2400" b="1" dirty="0"/>
              <a:t>PaaS</a:t>
            </a:r>
            <a:r>
              <a:rPr lang="en-CA" sz="2400" dirty="0"/>
              <a:t> provides the interface to enter the data to customize the features of the website.</a:t>
            </a:r>
          </a:p>
          <a:p>
            <a:pPr>
              <a:spcBef>
                <a:spcPts val="600"/>
              </a:spcBef>
              <a:spcAft>
                <a:spcPts val="600"/>
              </a:spcAft>
            </a:pPr>
            <a:r>
              <a:rPr lang="en-CA" sz="2400" dirty="0"/>
              <a:t>Whatever happens in the backend is all opaque to the customer.</a:t>
            </a:r>
          </a:p>
          <a:p>
            <a:pPr>
              <a:spcBef>
                <a:spcPts val="600"/>
              </a:spcBef>
              <a:spcAft>
                <a:spcPts val="600"/>
              </a:spcAft>
            </a:pPr>
            <a:r>
              <a:rPr lang="en-CA" sz="2400" dirty="0"/>
              <a:t>In reality, there is a data centre with virtual machines, containers, functions, webservers, database, security access, licenses and other factors involved. </a:t>
            </a:r>
          </a:p>
          <a:p>
            <a:pPr>
              <a:spcBef>
                <a:spcPts val="600"/>
              </a:spcBef>
              <a:spcAft>
                <a:spcPts val="600"/>
              </a:spcAft>
            </a:pPr>
            <a:r>
              <a:rPr lang="en-CA" sz="2400" dirty="0"/>
              <a:t>All of that is taken care by the PaaS cloud provider.</a:t>
            </a:r>
          </a:p>
        </p:txBody>
      </p:sp>
      <p:pic>
        <p:nvPicPr>
          <p:cNvPr id="3" name="Picture 2">
            <a:extLst>
              <a:ext uri="{FF2B5EF4-FFF2-40B4-BE49-F238E27FC236}">
                <a16:creationId xmlns:a16="http://schemas.microsoft.com/office/drawing/2014/main" id="{A51BE53E-B112-4812-9307-13E01FA5F6E8}"/>
              </a:ext>
            </a:extLst>
          </p:cNvPr>
          <p:cNvPicPr>
            <a:picLocks noChangeAspect="1"/>
          </p:cNvPicPr>
          <p:nvPr/>
        </p:nvPicPr>
        <p:blipFill>
          <a:blip r:embed="rId2"/>
          <a:stretch>
            <a:fillRect/>
          </a:stretch>
        </p:blipFill>
        <p:spPr>
          <a:xfrm>
            <a:off x="7154587" y="167242"/>
            <a:ext cx="4518604" cy="6516097"/>
          </a:xfrm>
          <a:prstGeom prst="rect">
            <a:avLst/>
          </a:prstGeom>
        </p:spPr>
      </p:pic>
    </p:spTree>
    <p:extLst>
      <p:ext uri="{BB962C8B-B14F-4D97-AF65-F5344CB8AC3E}">
        <p14:creationId xmlns:p14="http://schemas.microsoft.com/office/powerpoint/2010/main" val="331124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arn(inVertic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arn(inVertic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arn(inVertic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arn(inVertic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barn(inVertical)">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7B9B9-F84D-4655-ACAF-E37DD58310E9}"/>
              </a:ext>
            </a:extLst>
          </p:cNvPr>
          <p:cNvSpPr>
            <a:spLocks noGrp="1"/>
          </p:cNvSpPr>
          <p:nvPr>
            <p:ph type="title"/>
          </p:nvPr>
        </p:nvSpPr>
        <p:spPr/>
        <p:txBody>
          <a:bodyPr/>
          <a:lstStyle/>
          <a:p>
            <a:r>
              <a:rPr lang="en-CA" sz="4400" dirty="0"/>
              <a:t>PaaS example, </a:t>
            </a:r>
            <a:r>
              <a:rPr lang="en-CA" b="1" dirty="0"/>
              <a:t>wix.com </a:t>
            </a:r>
            <a:endParaRPr lang="en-CA" dirty="0"/>
          </a:p>
        </p:txBody>
      </p:sp>
      <p:sp>
        <p:nvSpPr>
          <p:cNvPr id="3" name="Content Placeholder 2">
            <a:extLst>
              <a:ext uri="{FF2B5EF4-FFF2-40B4-BE49-F238E27FC236}">
                <a16:creationId xmlns:a16="http://schemas.microsoft.com/office/drawing/2014/main" id="{CA34907F-1C2B-41E2-A3BE-E0DABF8EEA10}"/>
              </a:ext>
            </a:extLst>
          </p:cNvPr>
          <p:cNvSpPr>
            <a:spLocks noGrp="1"/>
          </p:cNvSpPr>
          <p:nvPr>
            <p:ph sz="half" idx="1"/>
          </p:nvPr>
        </p:nvSpPr>
        <p:spPr>
          <a:xfrm>
            <a:off x="256854" y="2034283"/>
            <a:ext cx="5762946" cy="3821987"/>
          </a:xfrm>
          <a:ln>
            <a:solidFill>
              <a:schemeClr val="accent1"/>
            </a:solidFill>
          </a:ln>
        </p:spPr>
        <p:txBody>
          <a:bodyPr/>
          <a:lstStyle/>
          <a:p>
            <a:pPr>
              <a:spcBef>
                <a:spcPts val="600"/>
              </a:spcBef>
              <a:spcAft>
                <a:spcPts val="600"/>
              </a:spcAft>
            </a:pPr>
            <a:r>
              <a:rPr lang="en-CA" dirty="0"/>
              <a:t>Wix is another case of </a:t>
            </a:r>
            <a:r>
              <a:rPr lang="en-CA" b="1" dirty="0"/>
              <a:t>PaaS</a:t>
            </a:r>
            <a:r>
              <a:rPr lang="en-CA" dirty="0"/>
              <a:t>.</a:t>
            </a:r>
          </a:p>
          <a:p>
            <a:pPr>
              <a:spcBef>
                <a:spcPts val="600"/>
              </a:spcBef>
              <a:spcAft>
                <a:spcPts val="600"/>
              </a:spcAft>
            </a:pPr>
            <a:r>
              <a:rPr lang="en-CA" dirty="0"/>
              <a:t>The customer can choose from many web site templates that Wix provides.</a:t>
            </a:r>
          </a:p>
          <a:p>
            <a:pPr>
              <a:spcBef>
                <a:spcPts val="600"/>
              </a:spcBef>
              <a:spcAft>
                <a:spcPts val="600"/>
              </a:spcAft>
            </a:pPr>
            <a:r>
              <a:rPr lang="en-CA" dirty="0"/>
              <a:t>The customer customizes the looks of its website, unaware of how it is deployed in the platform.</a:t>
            </a:r>
          </a:p>
          <a:p>
            <a:pPr>
              <a:spcBef>
                <a:spcPts val="600"/>
              </a:spcBef>
              <a:spcAft>
                <a:spcPts val="600"/>
              </a:spcAft>
            </a:pPr>
            <a:r>
              <a:rPr lang="en-CA" dirty="0"/>
              <a:t>The customer does not care about it.</a:t>
            </a:r>
          </a:p>
        </p:txBody>
      </p:sp>
      <p:pic>
        <p:nvPicPr>
          <p:cNvPr id="6" name="Content Placeholder 5">
            <a:extLst>
              <a:ext uri="{FF2B5EF4-FFF2-40B4-BE49-F238E27FC236}">
                <a16:creationId xmlns:a16="http://schemas.microsoft.com/office/drawing/2014/main" id="{1E5184BD-3D96-4B73-AF42-324D10DC5233}"/>
              </a:ext>
            </a:extLst>
          </p:cNvPr>
          <p:cNvPicPr>
            <a:picLocks noGrp="1" noChangeAspect="1"/>
          </p:cNvPicPr>
          <p:nvPr>
            <p:ph sz="half" idx="2"/>
          </p:nvPr>
        </p:nvPicPr>
        <p:blipFill>
          <a:blip r:embed="rId2"/>
          <a:stretch>
            <a:fillRect/>
          </a:stretch>
        </p:blipFill>
        <p:spPr>
          <a:xfrm>
            <a:off x="6172200" y="2654316"/>
            <a:ext cx="5181600" cy="2693955"/>
          </a:xfrm>
        </p:spPr>
      </p:pic>
    </p:spTree>
    <p:extLst>
      <p:ext uri="{BB962C8B-B14F-4D97-AF65-F5344CB8AC3E}">
        <p14:creationId xmlns:p14="http://schemas.microsoft.com/office/powerpoint/2010/main" val="3605374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7F530-CB88-4C05-92C9-682D8835357F}"/>
              </a:ext>
            </a:extLst>
          </p:cNvPr>
          <p:cNvSpPr>
            <a:spLocks noGrp="1"/>
          </p:cNvSpPr>
          <p:nvPr>
            <p:ph type="title"/>
          </p:nvPr>
        </p:nvSpPr>
        <p:spPr>
          <a:xfrm>
            <a:off x="184935" y="338328"/>
            <a:ext cx="4428162" cy="1608328"/>
          </a:xfrm>
        </p:spPr>
        <p:txBody>
          <a:bodyPr vert="horz" lIns="91440" tIns="45720" rIns="91440" bIns="45720" rtlCol="0" anchor="ctr">
            <a:normAutofit/>
          </a:bodyPr>
          <a:lstStyle/>
          <a:p>
            <a:r>
              <a:rPr lang="en-CA" sz="3600" dirty="0"/>
              <a:t>PaaS example, Heroku</a:t>
            </a:r>
            <a:endParaRPr lang="en-US" sz="3600" dirty="0"/>
          </a:p>
        </p:txBody>
      </p:sp>
      <p:sp>
        <p:nvSpPr>
          <p:cNvPr id="3" name="Content Placeholder 2">
            <a:extLst>
              <a:ext uri="{FF2B5EF4-FFF2-40B4-BE49-F238E27FC236}">
                <a16:creationId xmlns:a16="http://schemas.microsoft.com/office/drawing/2014/main" id="{F902FF47-1FFD-4DA0-AC3E-8326E841ABEA}"/>
              </a:ext>
            </a:extLst>
          </p:cNvPr>
          <p:cNvSpPr>
            <a:spLocks noGrp="1"/>
          </p:cNvSpPr>
          <p:nvPr>
            <p:ph sz="half" idx="1"/>
          </p:nvPr>
        </p:nvSpPr>
        <p:spPr>
          <a:xfrm>
            <a:off x="4864100" y="127592"/>
            <a:ext cx="7142965" cy="1973056"/>
          </a:xfrm>
        </p:spPr>
        <p:txBody>
          <a:bodyPr vert="horz" lIns="91440" tIns="45720" rIns="91440" bIns="45720" rtlCol="0" anchor="ctr">
            <a:normAutofit fontScale="92500" lnSpcReduction="20000"/>
          </a:bodyPr>
          <a:lstStyle/>
          <a:p>
            <a:pPr>
              <a:spcBef>
                <a:spcPts val="600"/>
              </a:spcBef>
              <a:spcAft>
                <a:spcPts val="600"/>
              </a:spcAft>
            </a:pPr>
            <a:r>
              <a:rPr lang="en-US" b="1" dirty="0"/>
              <a:t>Heroku</a:t>
            </a:r>
            <a:r>
              <a:rPr lang="en-US" dirty="0"/>
              <a:t> is another example of PaaS.</a:t>
            </a:r>
          </a:p>
          <a:p>
            <a:pPr>
              <a:spcBef>
                <a:spcPts val="600"/>
              </a:spcBef>
              <a:spcAft>
                <a:spcPts val="600"/>
              </a:spcAft>
            </a:pPr>
            <a:r>
              <a:rPr lang="en-US" dirty="0"/>
              <a:t>This is for software developers.</a:t>
            </a:r>
          </a:p>
          <a:p>
            <a:pPr>
              <a:spcBef>
                <a:spcPts val="600"/>
              </a:spcBef>
              <a:spcAft>
                <a:spcPts val="600"/>
              </a:spcAft>
            </a:pPr>
            <a:r>
              <a:rPr lang="en-US" dirty="0"/>
              <a:t>Heroku manages all the </a:t>
            </a:r>
            <a:r>
              <a:rPr lang="en-US" b="1" dirty="0"/>
              <a:t>operations</a:t>
            </a:r>
            <a:r>
              <a:rPr lang="en-US" dirty="0"/>
              <a:t> while the customers concentrate just in application </a:t>
            </a:r>
            <a:r>
              <a:rPr lang="en-US" b="1" dirty="0"/>
              <a:t>development</a:t>
            </a:r>
            <a:r>
              <a:rPr lang="en-US" dirty="0"/>
              <a:t>.</a:t>
            </a:r>
            <a:endParaRPr lang="en-US" sz="2000" dirty="0"/>
          </a:p>
        </p:txBody>
      </p:sp>
      <p:sp>
        <p:nvSpPr>
          <p:cNvPr id="13" name="Rectangle 12">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403965C-8511-41D0-8511-3E957F4A8004}"/>
              </a:ext>
            </a:extLst>
          </p:cNvPr>
          <p:cNvPicPr>
            <a:picLocks noChangeAspect="1"/>
          </p:cNvPicPr>
          <p:nvPr/>
        </p:nvPicPr>
        <p:blipFill>
          <a:blip r:embed="rId2"/>
          <a:stretch>
            <a:fillRect/>
          </a:stretch>
        </p:blipFill>
        <p:spPr>
          <a:xfrm>
            <a:off x="983827" y="2742397"/>
            <a:ext cx="4289042" cy="3291840"/>
          </a:xfrm>
          <a:prstGeom prst="rect">
            <a:avLst/>
          </a:prstGeom>
        </p:spPr>
      </p:pic>
      <p:sp>
        <p:nvSpPr>
          <p:cNvPr id="17"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15">
            <a:extLst>
              <a:ext uri="{FF2B5EF4-FFF2-40B4-BE49-F238E27FC236}">
                <a16:creationId xmlns:a16="http://schemas.microsoft.com/office/drawing/2014/main" id="{FB5D9271-4F14-4263-AE54-060DC49655DE}"/>
              </a:ext>
            </a:extLst>
          </p:cNvPr>
          <p:cNvPicPr>
            <a:picLocks noGrp="1" noChangeAspect="1"/>
          </p:cNvPicPr>
          <p:nvPr>
            <p:ph sz="half" idx="2"/>
          </p:nvPr>
        </p:nvPicPr>
        <p:blipFill>
          <a:blip r:embed="rId3"/>
          <a:stretch>
            <a:fillRect/>
          </a:stretch>
        </p:blipFill>
        <p:spPr>
          <a:xfrm>
            <a:off x="6328027" y="3220533"/>
            <a:ext cx="5467011" cy="2101481"/>
          </a:xfrm>
        </p:spPr>
      </p:pic>
      <p:sp>
        <p:nvSpPr>
          <p:cNvPr id="4" name="Arrow: Up 3">
            <a:extLst>
              <a:ext uri="{FF2B5EF4-FFF2-40B4-BE49-F238E27FC236}">
                <a16:creationId xmlns:a16="http://schemas.microsoft.com/office/drawing/2014/main" id="{826F170C-5FE8-49CF-84A1-8E1F218F3435}"/>
              </a:ext>
            </a:extLst>
          </p:cNvPr>
          <p:cNvSpPr/>
          <p:nvPr/>
        </p:nvSpPr>
        <p:spPr>
          <a:xfrm rot="16200000">
            <a:off x="9850603" y="3603908"/>
            <a:ext cx="496144" cy="700296"/>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8212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BB1D2-1B46-4CDD-A139-1384E2C5BAC7}"/>
              </a:ext>
            </a:extLst>
          </p:cNvPr>
          <p:cNvSpPr>
            <a:spLocks noGrp="1"/>
          </p:cNvSpPr>
          <p:nvPr>
            <p:ph type="title"/>
          </p:nvPr>
        </p:nvSpPr>
        <p:spPr/>
        <p:txBody>
          <a:bodyPr/>
          <a:lstStyle/>
          <a:p>
            <a:r>
              <a:rPr lang="en-CA" dirty="0"/>
              <a:t>PaaS example, </a:t>
            </a:r>
            <a:r>
              <a:rPr lang="en-CA" b="1" dirty="0"/>
              <a:t>Red Hat OpenShift</a:t>
            </a:r>
          </a:p>
        </p:txBody>
      </p:sp>
      <p:sp>
        <p:nvSpPr>
          <p:cNvPr id="3" name="Content Placeholder 2">
            <a:extLst>
              <a:ext uri="{FF2B5EF4-FFF2-40B4-BE49-F238E27FC236}">
                <a16:creationId xmlns:a16="http://schemas.microsoft.com/office/drawing/2014/main" id="{AF272A11-1959-4F58-8FEF-0D9E91F45D32}"/>
              </a:ext>
            </a:extLst>
          </p:cNvPr>
          <p:cNvSpPr>
            <a:spLocks noGrp="1"/>
          </p:cNvSpPr>
          <p:nvPr>
            <p:ph sz="half" idx="1"/>
          </p:nvPr>
        </p:nvSpPr>
        <p:spPr>
          <a:ln>
            <a:solidFill>
              <a:schemeClr val="accent1"/>
            </a:solidFill>
          </a:ln>
        </p:spPr>
        <p:txBody>
          <a:bodyPr/>
          <a:lstStyle/>
          <a:p>
            <a:r>
              <a:rPr lang="en-CA" dirty="0"/>
              <a:t>Red Hat OpenShift</a:t>
            </a:r>
          </a:p>
        </p:txBody>
      </p:sp>
      <p:sp>
        <p:nvSpPr>
          <p:cNvPr id="4" name="Content Placeholder 3">
            <a:extLst>
              <a:ext uri="{FF2B5EF4-FFF2-40B4-BE49-F238E27FC236}">
                <a16:creationId xmlns:a16="http://schemas.microsoft.com/office/drawing/2014/main" id="{76D675F3-07F8-40C9-9A16-709FD92D81D7}"/>
              </a:ext>
            </a:extLst>
          </p:cNvPr>
          <p:cNvSpPr>
            <a:spLocks noGrp="1"/>
          </p:cNvSpPr>
          <p:nvPr>
            <p:ph sz="half" idx="2"/>
          </p:nvPr>
        </p:nvSpPr>
        <p:spPr>
          <a:ln>
            <a:solidFill>
              <a:schemeClr val="accent1"/>
            </a:solidFill>
          </a:ln>
        </p:spPr>
        <p:txBody>
          <a:bodyPr/>
          <a:lstStyle/>
          <a:p>
            <a:r>
              <a:rPr lang="en-CA" dirty="0"/>
              <a:t>From Red Hat:</a:t>
            </a:r>
          </a:p>
          <a:p>
            <a:pPr algn="l"/>
            <a:r>
              <a:rPr lang="en-US" b="0" i="0" dirty="0">
                <a:solidFill>
                  <a:srgbClr val="151515"/>
                </a:solidFill>
                <a:effectLst/>
                <a:latin typeface="RedHatText"/>
              </a:rPr>
              <a:t>…”allows developers to </a:t>
            </a:r>
            <a:r>
              <a:rPr lang="en-US" b="1" i="0" dirty="0">
                <a:solidFill>
                  <a:srgbClr val="FF0000"/>
                </a:solidFill>
                <a:effectLst/>
                <a:latin typeface="RedHatText"/>
              </a:rPr>
              <a:t>focus on </a:t>
            </a:r>
            <a:r>
              <a:rPr lang="en-US" b="1" i="0" dirty="0">
                <a:solidFill>
                  <a:srgbClr val="151515"/>
                </a:solidFill>
                <a:effectLst/>
                <a:latin typeface="RedHatText"/>
              </a:rPr>
              <a:t>code</a:t>
            </a:r>
            <a:r>
              <a:rPr lang="en-US" b="0" i="0" dirty="0">
                <a:solidFill>
                  <a:srgbClr val="151515"/>
                </a:solidFill>
                <a:effectLst/>
                <a:latin typeface="RedHatText"/>
              </a:rPr>
              <a:t> and customers,</a:t>
            </a:r>
            <a:r>
              <a:rPr lang="en-US" b="0" i="0" dirty="0">
                <a:solidFill>
                  <a:srgbClr val="FF0000"/>
                </a:solidFill>
                <a:effectLst/>
                <a:latin typeface="RedHatText"/>
              </a:rPr>
              <a:t> </a:t>
            </a:r>
            <a:r>
              <a:rPr lang="en-US" b="1" i="0" dirty="0">
                <a:solidFill>
                  <a:srgbClr val="FF0000"/>
                </a:solidFill>
                <a:effectLst/>
                <a:latin typeface="RedHatText"/>
              </a:rPr>
              <a:t>not </a:t>
            </a:r>
            <a:r>
              <a:rPr lang="en-US" b="1" i="0" dirty="0">
                <a:effectLst/>
                <a:latin typeface="RedHatText"/>
              </a:rPr>
              <a:t>server and software configuration</a:t>
            </a:r>
            <a:r>
              <a:rPr lang="en-US" b="0" i="0" dirty="0">
                <a:solidFill>
                  <a:srgbClr val="151515"/>
                </a:solidFill>
                <a:effectLst/>
                <a:latin typeface="RedHatText"/>
              </a:rPr>
              <a:t>.”…</a:t>
            </a:r>
          </a:p>
          <a:p>
            <a:r>
              <a:rPr lang="en-US" dirty="0"/>
              <a:t>Again, the Platform is taken care of by the Cloud provider, in this case Red Hat does that.</a:t>
            </a:r>
          </a:p>
          <a:p>
            <a:r>
              <a:rPr lang="en-US" dirty="0"/>
              <a:t>The customer is an application developer.</a:t>
            </a:r>
            <a:br>
              <a:rPr lang="en-US" dirty="0"/>
            </a:br>
            <a:endParaRPr lang="en-CA" dirty="0"/>
          </a:p>
        </p:txBody>
      </p:sp>
      <p:sp>
        <p:nvSpPr>
          <p:cNvPr id="5" name="TextBox 4">
            <a:extLst>
              <a:ext uri="{FF2B5EF4-FFF2-40B4-BE49-F238E27FC236}">
                <a16:creationId xmlns:a16="http://schemas.microsoft.com/office/drawing/2014/main" id="{134972D8-A968-4798-AF39-1A43CC133D9A}"/>
              </a:ext>
            </a:extLst>
          </p:cNvPr>
          <p:cNvSpPr txBox="1"/>
          <p:nvPr/>
        </p:nvSpPr>
        <p:spPr>
          <a:xfrm>
            <a:off x="838200" y="6311900"/>
            <a:ext cx="8185831" cy="369332"/>
          </a:xfrm>
          <a:prstGeom prst="rect">
            <a:avLst/>
          </a:prstGeom>
          <a:noFill/>
        </p:spPr>
        <p:txBody>
          <a:bodyPr wrap="none" rtlCol="0">
            <a:spAutoFit/>
          </a:bodyPr>
          <a:lstStyle/>
          <a:p>
            <a:r>
              <a:rPr lang="en-CA" b="1" dirty="0">
                <a:solidFill>
                  <a:srgbClr val="FF0000"/>
                </a:solidFill>
              </a:rPr>
              <a:t>Source</a:t>
            </a:r>
            <a:r>
              <a:rPr lang="en-CA" dirty="0"/>
              <a:t>: </a:t>
            </a:r>
            <a:r>
              <a:rPr lang="en-CA" dirty="0">
                <a:hlinkClick r:id="rId2"/>
              </a:rPr>
              <a:t>https://www.openshift.com/blog/what-is-platform-as-a-service-paas-2</a:t>
            </a:r>
            <a:r>
              <a:rPr lang="en-CA" dirty="0"/>
              <a:t> (2020)</a:t>
            </a:r>
          </a:p>
        </p:txBody>
      </p:sp>
      <p:pic>
        <p:nvPicPr>
          <p:cNvPr id="7" name="Picture 6">
            <a:extLst>
              <a:ext uri="{FF2B5EF4-FFF2-40B4-BE49-F238E27FC236}">
                <a16:creationId xmlns:a16="http://schemas.microsoft.com/office/drawing/2014/main" id="{DAE5FBA7-1C64-4E13-A9FC-E98EFECA7437}"/>
              </a:ext>
            </a:extLst>
          </p:cNvPr>
          <p:cNvPicPr>
            <a:picLocks noChangeAspect="1"/>
          </p:cNvPicPr>
          <p:nvPr/>
        </p:nvPicPr>
        <p:blipFill>
          <a:blip r:embed="rId3"/>
          <a:stretch>
            <a:fillRect/>
          </a:stretch>
        </p:blipFill>
        <p:spPr>
          <a:xfrm>
            <a:off x="998304" y="2686745"/>
            <a:ext cx="4707246" cy="1227709"/>
          </a:xfrm>
          <a:prstGeom prst="rect">
            <a:avLst/>
          </a:prstGeom>
        </p:spPr>
      </p:pic>
    </p:spTree>
    <p:extLst>
      <p:ext uri="{BB962C8B-B14F-4D97-AF65-F5344CB8AC3E}">
        <p14:creationId xmlns:p14="http://schemas.microsoft.com/office/powerpoint/2010/main" val="2324328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16D6B-4E0D-47E2-BB81-87A78CD0A611}"/>
              </a:ext>
            </a:extLst>
          </p:cNvPr>
          <p:cNvSpPr>
            <a:spLocks noGrp="1"/>
          </p:cNvSpPr>
          <p:nvPr>
            <p:ph type="title"/>
          </p:nvPr>
        </p:nvSpPr>
        <p:spPr/>
        <p:txBody>
          <a:bodyPr/>
          <a:lstStyle/>
          <a:p>
            <a:r>
              <a:rPr lang="en-CA" dirty="0"/>
              <a:t>Cloud Computing Models</a:t>
            </a:r>
          </a:p>
        </p:txBody>
      </p:sp>
      <p:sp>
        <p:nvSpPr>
          <p:cNvPr id="3" name="Content Placeholder 2">
            <a:extLst>
              <a:ext uri="{FF2B5EF4-FFF2-40B4-BE49-F238E27FC236}">
                <a16:creationId xmlns:a16="http://schemas.microsoft.com/office/drawing/2014/main" id="{4F2DE764-F04E-4CC0-BDC8-6B01C37B541A}"/>
              </a:ext>
            </a:extLst>
          </p:cNvPr>
          <p:cNvSpPr>
            <a:spLocks noGrp="1"/>
          </p:cNvSpPr>
          <p:nvPr>
            <p:ph idx="1"/>
          </p:nvPr>
        </p:nvSpPr>
        <p:spPr>
          <a:xfrm>
            <a:off x="277402" y="1825625"/>
            <a:ext cx="11476233" cy="2592263"/>
          </a:xfrm>
          <a:ln>
            <a:solidFill>
              <a:schemeClr val="accent1"/>
            </a:solidFill>
          </a:ln>
        </p:spPr>
        <p:txBody>
          <a:bodyPr>
            <a:normAutofit/>
          </a:bodyPr>
          <a:lstStyle/>
          <a:p>
            <a:pPr>
              <a:spcBef>
                <a:spcPts val="600"/>
              </a:spcBef>
              <a:spcAft>
                <a:spcPts val="600"/>
              </a:spcAft>
            </a:pPr>
            <a:r>
              <a:rPr lang="en-CA" sz="3200" dirty="0"/>
              <a:t>Cloud computing services are categorized into three major models:</a:t>
            </a:r>
          </a:p>
          <a:p>
            <a:pPr>
              <a:spcBef>
                <a:spcPts val="600"/>
              </a:spcBef>
              <a:spcAft>
                <a:spcPts val="600"/>
              </a:spcAft>
            </a:pPr>
            <a:r>
              <a:rPr lang="en-CA" sz="3200" b="1" dirty="0">
                <a:solidFill>
                  <a:srgbClr val="0000FF"/>
                </a:solidFill>
              </a:rPr>
              <a:t>Platform</a:t>
            </a:r>
            <a:r>
              <a:rPr lang="en-CA" sz="3200" b="1" dirty="0"/>
              <a:t> as a Service (</a:t>
            </a:r>
            <a:r>
              <a:rPr lang="en-CA" sz="3200" b="1" dirty="0">
                <a:solidFill>
                  <a:srgbClr val="FF0000"/>
                </a:solidFill>
              </a:rPr>
              <a:t>PaaS</a:t>
            </a:r>
            <a:r>
              <a:rPr lang="en-CA" sz="3200" b="1" dirty="0"/>
              <a:t>)</a:t>
            </a:r>
          </a:p>
          <a:p>
            <a:pPr>
              <a:spcBef>
                <a:spcPts val="600"/>
              </a:spcBef>
              <a:spcAft>
                <a:spcPts val="600"/>
              </a:spcAft>
            </a:pPr>
            <a:r>
              <a:rPr lang="en-CA" sz="3200" b="1" dirty="0">
                <a:solidFill>
                  <a:srgbClr val="0000FF"/>
                </a:solidFill>
              </a:rPr>
              <a:t>Software</a:t>
            </a:r>
            <a:r>
              <a:rPr lang="en-CA" sz="3200" b="1" dirty="0"/>
              <a:t> as a Service (</a:t>
            </a:r>
            <a:r>
              <a:rPr lang="en-CA" sz="3200" b="1" dirty="0">
                <a:solidFill>
                  <a:srgbClr val="FF0000"/>
                </a:solidFill>
              </a:rPr>
              <a:t>SaaS</a:t>
            </a:r>
            <a:r>
              <a:rPr lang="en-CA" sz="3200" b="1" dirty="0"/>
              <a:t>)</a:t>
            </a:r>
          </a:p>
          <a:p>
            <a:pPr>
              <a:spcBef>
                <a:spcPts val="600"/>
              </a:spcBef>
              <a:spcAft>
                <a:spcPts val="600"/>
              </a:spcAft>
            </a:pPr>
            <a:r>
              <a:rPr lang="en-CA" sz="3200" b="1" dirty="0">
                <a:solidFill>
                  <a:srgbClr val="0000FF"/>
                </a:solidFill>
              </a:rPr>
              <a:t>Infrastructure </a:t>
            </a:r>
            <a:r>
              <a:rPr lang="en-CA" sz="3200" b="1" dirty="0"/>
              <a:t>as a Service (</a:t>
            </a:r>
            <a:r>
              <a:rPr lang="en-CA" sz="3200" b="1" dirty="0">
                <a:solidFill>
                  <a:srgbClr val="FF0000"/>
                </a:solidFill>
              </a:rPr>
              <a:t>IaaS</a:t>
            </a:r>
            <a:r>
              <a:rPr lang="en-CA" sz="3200" b="1" dirty="0"/>
              <a:t>)</a:t>
            </a:r>
          </a:p>
        </p:txBody>
      </p:sp>
    </p:spTree>
    <p:extLst>
      <p:ext uri="{BB962C8B-B14F-4D97-AF65-F5344CB8AC3E}">
        <p14:creationId xmlns:p14="http://schemas.microsoft.com/office/powerpoint/2010/main" val="306328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barn(inVertical)">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622EA-40A6-4841-8FDA-3E8979AD1953}"/>
              </a:ext>
            </a:extLst>
          </p:cNvPr>
          <p:cNvSpPr>
            <a:spLocks noGrp="1"/>
          </p:cNvSpPr>
          <p:nvPr>
            <p:ph type="title"/>
          </p:nvPr>
        </p:nvSpPr>
        <p:spPr>
          <a:xfrm>
            <a:off x="838200" y="365125"/>
            <a:ext cx="7185917" cy="844137"/>
          </a:xfrm>
        </p:spPr>
        <p:txBody>
          <a:bodyPr>
            <a:normAutofit fontScale="90000"/>
          </a:bodyPr>
          <a:lstStyle/>
          <a:p>
            <a:r>
              <a:rPr lang="en-CA" dirty="0"/>
              <a:t>PaaS example, </a:t>
            </a:r>
            <a:r>
              <a:rPr lang="en-CA" b="1" dirty="0"/>
              <a:t>Google App Engine</a:t>
            </a:r>
            <a:r>
              <a:rPr lang="en-CA" dirty="0"/>
              <a:t> </a:t>
            </a:r>
            <a:endParaRPr lang="en-CA" b="1" dirty="0"/>
          </a:p>
        </p:txBody>
      </p:sp>
      <p:sp>
        <p:nvSpPr>
          <p:cNvPr id="3" name="Content Placeholder 2">
            <a:extLst>
              <a:ext uri="{FF2B5EF4-FFF2-40B4-BE49-F238E27FC236}">
                <a16:creationId xmlns:a16="http://schemas.microsoft.com/office/drawing/2014/main" id="{8F2CF502-3F6C-4752-8401-45C65D80743B}"/>
              </a:ext>
            </a:extLst>
          </p:cNvPr>
          <p:cNvSpPr>
            <a:spLocks noGrp="1"/>
          </p:cNvSpPr>
          <p:nvPr>
            <p:ph sz="half" idx="1"/>
          </p:nvPr>
        </p:nvSpPr>
        <p:spPr>
          <a:xfrm>
            <a:off x="838200" y="1458930"/>
            <a:ext cx="5181600" cy="4718033"/>
          </a:xfrm>
          <a:ln>
            <a:solidFill>
              <a:schemeClr val="accent1"/>
            </a:solidFill>
          </a:ln>
        </p:spPr>
        <p:txBody>
          <a:bodyPr>
            <a:normAutofit fontScale="92500"/>
          </a:bodyPr>
          <a:lstStyle/>
          <a:p>
            <a:pPr>
              <a:spcBef>
                <a:spcPts val="600"/>
              </a:spcBef>
              <a:spcAft>
                <a:spcPts val="600"/>
              </a:spcAft>
            </a:pPr>
            <a:r>
              <a:rPr lang="en-US" dirty="0"/>
              <a:t>Google </a:t>
            </a:r>
            <a:r>
              <a:rPr lang="en-US" b="1" dirty="0"/>
              <a:t>App Engine </a:t>
            </a:r>
            <a:r>
              <a:rPr lang="en-US" dirty="0"/>
              <a:t>is PaaS for developing and hosting web applications. </a:t>
            </a:r>
          </a:p>
          <a:p>
            <a:pPr>
              <a:spcBef>
                <a:spcPts val="600"/>
              </a:spcBef>
              <a:spcAft>
                <a:spcPts val="600"/>
              </a:spcAft>
            </a:pPr>
            <a:r>
              <a:rPr lang="en-US" dirty="0"/>
              <a:t>Google handles the infrastructure part. </a:t>
            </a:r>
          </a:p>
          <a:p>
            <a:pPr>
              <a:spcBef>
                <a:spcPts val="600"/>
              </a:spcBef>
              <a:spcAft>
                <a:spcPts val="600"/>
              </a:spcAft>
            </a:pPr>
            <a:r>
              <a:rPr lang="en-US" dirty="0"/>
              <a:t>The customer does not see any of that.</a:t>
            </a:r>
          </a:p>
          <a:p>
            <a:pPr>
              <a:spcBef>
                <a:spcPts val="600"/>
              </a:spcBef>
              <a:spcAft>
                <a:spcPts val="600"/>
              </a:spcAft>
            </a:pPr>
            <a:r>
              <a:rPr lang="en-US" dirty="0"/>
              <a:t>The customer does not even care about the underlay set up.</a:t>
            </a:r>
          </a:p>
        </p:txBody>
      </p:sp>
      <p:sp>
        <p:nvSpPr>
          <p:cNvPr id="4" name="Content Placeholder 3">
            <a:extLst>
              <a:ext uri="{FF2B5EF4-FFF2-40B4-BE49-F238E27FC236}">
                <a16:creationId xmlns:a16="http://schemas.microsoft.com/office/drawing/2014/main" id="{70E65CC8-4E45-4839-9EB7-55BA3113DE15}"/>
              </a:ext>
            </a:extLst>
          </p:cNvPr>
          <p:cNvSpPr>
            <a:spLocks noGrp="1"/>
          </p:cNvSpPr>
          <p:nvPr>
            <p:ph sz="half" idx="2"/>
          </p:nvPr>
        </p:nvSpPr>
        <p:spPr>
          <a:xfrm>
            <a:off x="6172199" y="1458930"/>
            <a:ext cx="5786919" cy="4967701"/>
          </a:xfrm>
          <a:ln>
            <a:solidFill>
              <a:schemeClr val="accent1"/>
            </a:solidFill>
          </a:ln>
        </p:spPr>
        <p:txBody>
          <a:bodyPr>
            <a:normAutofit fontScale="92500"/>
          </a:bodyPr>
          <a:lstStyle/>
          <a:p>
            <a:pPr>
              <a:spcBef>
                <a:spcPts val="600"/>
              </a:spcBef>
              <a:spcAft>
                <a:spcPts val="600"/>
              </a:spcAft>
            </a:pPr>
            <a:r>
              <a:rPr lang="en-CA" dirty="0"/>
              <a:t>From Google:</a:t>
            </a:r>
          </a:p>
          <a:p>
            <a:pPr>
              <a:spcBef>
                <a:spcPts val="600"/>
              </a:spcBef>
              <a:spcAft>
                <a:spcPts val="600"/>
              </a:spcAft>
            </a:pPr>
            <a:r>
              <a:rPr lang="en-CA" dirty="0"/>
              <a:t>…”Build Highly scalable applications on a </a:t>
            </a:r>
            <a:r>
              <a:rPr lang="en-CA" b="1" dirty="0"/>
              <a:t>fully managed serverless </a:t>
            </a:r>
            <a:r>
              <a:rPr lang="en-CA" b="1" dirty="0">
                <a:solidFill>
                  <a:srgbClr val="FF0000"/>
                </a:solidFill>
              </a:rPr>
              <a:t>platform</a:t>
            </a:r>
            <a:r>
              <a:rPr lang="en-CA" dirty="0"/>
              <a:t>.”…</a:t>
            </a:r>
          </a:p>
          <a:p>
            <a:pPr>
              <a:spcBef>
                <a:spcPts val="600"/>
              </a:spcBef>
              <a:spcAft>
                <a:spcPts val="600"/>
              </a:spcAft>
            </a:pPr>
            <a:r>
              <a:rPr lang="en-US" dirty="0"/>
              <a:t>Focus on writing code </a:t>
            </a:r>
            <a:r>
              <a:rPr lang="en-US" b="1" u="sng" dirty="0"/>
              <a:t>without having </a:t>
            </a:r>
            <a:r>
              <a:rPr lang="en-US" b="1" dirty="0"/>
              <a:t>to manage</a:t>
            </a:r>
            <a:r>
              <a:rPr lang="en-US" dirty="0"/>
              <a:t> underlying </a:t>
            </a:r>
            <a:r>
              <a:rPr lang="en-US" b="1" dirty="0">
                <a:solidFill>
                  <a:srgbClr val="FF0000"/>
                </a:solidFill>
              </a:rPr>
              <a:t>infrastructure</a:t>
            </a:r>
            <a:r>
              <a:rPr lang="en-US" dirty="0"/>
              <a:t>. </a:t>
            </a:r>
            <a:endParaRPr lang="en-CA" dirty="0"/>
          </a:p>
          <a:p>
            <a:pPr>
              <a:spcBef>
                <a:spcPts val="600"/>
              </a:spcBef>
              <a:spcAft>
                <a:spcPts val="600"/>
              </a:spcAft>
            </a:pPr>
            <a:r>
              <a:rPr lang="en-CA" dirty="0"/>
              <a:t>Pay as you go: …”</a:t>
            </a:r>
            <a:r>
              <a:rPr lang="en-US" dirty="0"/>
              <a:t> Operate in </a:t>
            </a:r>
            <a:r>
              <a:rPr lang="en-US" b="1" dirty="0"/>
              <a:t>a </a:t>
            </a:r>
            <a:r>
              <a:rPr lang="en-US" b="1" dirty="0">
                <a:solidFill>
                  <a:srgbClr val="FF0000"/>
                </a:solidFill>
              </a:rPr>
              <a:t>serverless</a:t>
            </a:r>
            <a:r>
              <a:rPr lang="en-US" b="1" dirty="0"/>
              <a:t> environment </a:t>
            </a:r>
            <a:r>
              <a:rPr lang="en-US" dirty="0"/>
              <a:t>without </a:t>
            </a:r>
            <a:r>
              <a:rPr lang="en-US" b="1" dirty="0"/>
              <a:t>worrying</a:t>
            </a:r>
            <a:r>
              <a:rPr lang="en-US" dirty="0"/>
              <a:t> about over or under provisioning. App Engine automatically </a:t>
            </a:r>
            <a:r>
              <a:rPr lang="en-US" b="1" dirty="0"/>
              <a:t>scales</a:t>
            </a:r>
            <a:r>
              <a:rPr lang="en-US" dirty="0"/>
              <a:t> depending on your app traffic and consumes resources only when your </a:t>
            </a:r>
            <a:r>
              <a:rPr lang="en-US" b="1" dirty="0"/>
              <a:t>code</a:t>
            </a:r>
            <a:r>
              <a:rPr lang="en-US" dirty="0"/>
              <a:t> is running</a:t>
            </a:r>
            <a:r>
              <a:rPr lang="en-CA" dirty="0"/>
              <a:t>”…</a:t>
            </a:r>
          </a:p>
          <a:p>
            <a:pPr>
              <a:spcBef>
                <a:spcPts val="600"/>
              </a:spcBef>
              <a:spcAft>
                <a:spcPts val="600"/>
              </a:spcAft>
            </a:pPr>
            <a:endParaRPr lang="en-CA" dirty="0"/>
          </a:p>
        </p:txBody>
      </p:sp>
      <p:sp>
        <p:nvSpPr>
          <p:cNvPr id="7" name="TextBox 6">
            <a:extLst>
              <a:ext uri="{FF2B5EF4-FFF2-40B4-BE49-F238E27FC236}">
                <a16:creationId xmlns:a16="http://schemas.microsoft.com/office/drawing/2014/main" id="{C189A75A-9017-4E60-B048-B78BD78EF00C}"/>
              </a:ext>
            </a:extLst>
          </p:cNvPr>
          <p:cNvSpPr txBox="1"/>
          <p:nvPr/>
        </p:nvSpPr>
        <p:spPr>
          <a:xfrm>
            <a:off x="838200" y="6426631"/>
            <a:ext cx="5060937" cy="369332"/>
          </a:xfrm>
          <a:prstGeom prst="rect">
            <a:avLst/>
          </a:prstGeom>
          <a:noFill/>
        </p:spPr>
        <p:txBody>
          <a:bodyPr wrap="none" rtlCol="0">
            <a:spAutoFit/>
          </a:bodyPr>
          <a:lstStyle/>
          <a:p>
            <a:r>
              <a:rPr lang="en-CA" b="1" dirty="0">
                <a:solidFill>
                  <a:srgbClr val="FF0000"/>
                </a:solidFill>
              </a:rPr>
              <a:t>Source</a:t>
            </a:r>
            <a:r>
              <a:rPr lang="en-CA" dirty="0"/>
              <a:t>: </a:t>
            </a:r>
            <a:r>
              <a:rPr lang="en-CA" dirty="0">
                <a:hlinkClick r:id="rId2"/>
              </a:rPr>
              <a:t>https://cloud.google.com/appengine</a:t>
            </a:r>
            <a:r>
              <a:rPr lang="en-CA" dirty="0"/>
              <a:t> (2020)</a:t>
            </a:r>
          </a:p>
        </p:txBody>
      </p:sp>
    </p:spTree>
    <p:extLst>
      <p:ext uri="{BB962C8B-B14F-4D97-AF65-F5344CB8AC3E}">
        <p14:creationId xmlns:p14="http://schemas.microsoft.com/office/powerpoint/2010/main" val="162924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wheel(1)">
                                      <p:cBhvr>
                                        <p:cTn id="7" dur="2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7F530-CB88-4C05-92C9-682D8835357F}"/>
              </a:ext>
            </a:extLst>
          </p:cNvPr>
          <p:cNvSpPr>
            <a:spLocks noGrp="1"/>
          </p:cNvSpPr>
          <p:nvPr>
            <p:ph type="title"/>
          </p:nvPr>
        </p:nvSpPr>
        <p:spPr>
          <a:xfrm>
            <a:off x="766281" y="87723"/>
            <a:ext cx="10515600" cy="795855"/>
          </a:xfrm>
        </p:spPr>
        <p:txBody>
          <a:bodyPr/>
          <a:lstStyle/>
          <a:p>
            <a:r>
              <a:rPr lang="en-CA" b="1" dirty="0">
                <a:solidFill>
                  <a:srgbClr val="FF0000"/>
                </a:solidFill>
              </a:rPr>
              <a:t>PaaS</a:t>
            </a:r>
            <a:r>
              <a:rPr lang="en-CA" dirty="0"/>
              <a:t> example, </a:t>
            </a:r>
            <a:r>
              <a:rPr lang="en-CA" b="1" dirty="0">
                <a:solidFill>
                  <a:schemeClr val="accent2">
                    <a:lumMod val="75000"/>
                  </a:schemeClr>
                </a:solidFill>
              </a:rPr>
              <a:t>AWS</a:t>
            </a:r>
            <a:r>
              <a:rPr lang="en-CA" dirty="0"/>
              <a:t> Elastic Beanstalk</a:t>
            </a:r>
          </a:p>
        </p:txBody>
      </p:sp>
      <p:sp>
        <p:nvSpPr>
          <p:cNvPr id="4" name="Content Placeholder 3">
            <a:extLst>
              <a:ext uri="{FF2B5EF4-FFF2-40B4-BE49-F238E27FC236}">
                <a16:creationId xmlns:a16="http://schemas.microsoft.com/office/drawing/2014/main" id="{C28EB748-8B57-4DE0-BA62-D17D4D5DFCF5}"/>
              </a:ext>
            </a:extLst>
          </p:cNvPr>
          <p:cNvSpPr>
            <a:spLocks noGrp="1"/>
          </p:cNvSpPr>
          <p:nvPr>
            <p:ph idx="1"/>
          </p:nvPr>
        </p:nvSpPr>
        <p:spPr>
          <a:xfrm>
            <a:off x="838200" y="1017142"/>
            <a:ext cx="5410199" cy="4764533"/>
          </a:xfrm>
          <a:ln>
            <a:solidFill>
              <a:schemeClr val="accent1"/>
            </a:solidFill>
          </a:ln>
        </p:spPr>
        <p:txBody>
          <a:bodyPr>
            <a:noAutofit/>
          </a:bodyPr>
          <a:lstStyle/>
          <a:p>
            <a:pPr>
              <a:spcBef>
                <a:spcPts val="600"/>
              </a:spcBef>
              <a:spcAft>
                <a:spcPts val="600"/>
              </a:spcAft>
            </a:pPr>
            <a:r>
              <a:rPr lang="en-CA" sz="3200" dirty="0"/>
              <a:t>Definition from AWS website: </a:t>
            </a:r>
          </a:p>
          <a:p>
            <a:pPr>
              <a:spcBef>
                <a:spcPts val="600"/>
              </a:spcBef>
              <a:spcAft>
                <a:spcPts val="600"/>
              </a:spcAft>
            </a:pPr>
            <a:r>
              <a:rPr lang="en-CA" sz="3200" dirty="0"/>
              <a:t>…”</a:t>
            </a:r>
            <a:r>
              <a:rPr lang="en-US" sz="3200" dirty="0"/>
              <a:t> An </a:t>
            </a:r>
            <a:r>
              <a:rPr lang="en-US" sz="3200" b="1" dirty="0"/>
              <a:t>Elastic Beanstalk </a:t>
            </a:r>
            <a:r>
              <a:rPr lang="en-US" sz="3200" dirty="0"/>
              <a:t>application is a logical collection of Elastic Beanstalk components, including environments, versions, and environment configurations. In Elastic Beanstalk </a:t>
            </a:r>
            <a:r>
              <a:rPr lang="en-US" sz="3200" b="1" dirty="0"/>
              <a:t>an application </a:t>
            </a:r>
            <a:r>
              <a:rPr lang="en-US" sz="3200" dirty="0"/>
              <a:t>is conceptually similar to a </a:t>
            </a:r>
            <a:r>
              <a:rPr lang="en-US" sz="3200" b="1" dirty="0"/>
              <a:t>folder</a:t>
            </a:r>
            <a:r>
              <a:rPr lang="en-US" sz="3200" dirty="0"/>
              <a:t>.”…</a:t>
            </a:r>
          </a:p>
        </p:txBody>
      </p:sp>
      <p:pic>
        <p:nvPicPr>
          <p:cNvPr id="5" name="Picture 4">
            <a:extLst>
              <a:ext uri="{FF2B5EF4-FFF2-40B4-BE49-F238E27FC236}">
                <a16:creationId xmlns:a16="http://schemas.microsoft.com/office/drawing/2014/main" id="{6066FFBC-7F7B-403C-A7F1-D88CCAC4F81B}"/>
              </a:ext>
            </a:extLst>
          </p:cNvPr>
          <p:cNvPicPr>
            <a:picLocks noChangeAspect="1"/>
          </p:cNvPicPr>
          <p:nvPr/>
        </p:nvPicPr>
        <p:blipFill>
          <a:blip r:embed="rId2"/>
          <a:stretch>
            <a:fillRect/>
          </a:stretch>
        </p:blipFill>
        <p:spPr>
          <a:xfrm>
            <a:off x="6365000" y="1017142"/>
            <a:ext cx="5388850" cy="4764532"/>
          </a:xfrm>
          <a:prstGeom prst="rect">
            <a:avLst/>
          </a:prstGeom>
          <a:ln>
            <a:solidFill>
              <a:schemeClr val="accent5">
                <a:lumMod val="75000"/>
              </a:schemeClr>
            </a:solidFill>
          </a:ln>
        </p:spPr>
      </p:pic>
    </p:spTree>
    <p:extLst>
      <p:ext uri="{BB962C8B-B14F-4D97-AF65-F5344CB8AC3E}">
        <p14:creationId xmlns:p14="http://schemas.microsoft.com/office/powerpoint/2010/main" val="1674494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7F530-CB88-4C05-92C9-682D8835357F}"/>
              </a:ext>
            </a:extLst>
          </p:cNvPr>
          <p:cNvSpPr>
            <a:spLocks noGrp="1"/>
          </p:cNvSpPr>
          <p:nvPr>
            <p:ph type="title"/>
          </p:nvPr>
        </p:nvSpPr>
        <p:spPr>
          <a:xfrm>
            <a:off x="766281" y="87723"/>
            <a:ext cx="10515600" cy="795855"/>
          </a:xfrm>
        </p:spPr>
        <p:txBody>
          <a:bodyPr/>
          <a:lstStyle/>
          <a:p>
            <a:r>
              <a:rPr lang="en-CA" b="1" dirty="0">
                <a:solidFill>
                  <a:srgbClr val="FF0000"/>
                </a:solidFill>
              </a:rPr>
              <a:t>PaaS</a:t>
            </a:r>
            <a:r>
              <a:rPr lang="en-CA" dirty="0"/>
              <a:t> example, </a:t>
            </a:r>
            <a:r>
              <a:rPr lang="en-CA" b="1" dirty="0">
                <a:solidFill>
                  <a:schemeClr val="accent2">
                    <a:lumMod val="75000"/>
                  </a:schemeClr>
                </a:solidFill>
              </a:rPr>
              <a:t>AWS</a:t>
            </a:r>
            <a:r>
              <a:rPr lang="en-CA" dirty="0"/>
              <a:t> Elastic Beanstalk</a:t>
            </a:r>
          </a:p>
        </p:txBody>
      </p:sp>
      <p:sp>
        <p:nvSpPr>
          <p:cNvPr id="4" name="Content Placeholder 3">
            <a:extLst>
              <a:ext uri="{FF2B5EF4-FFF2-40B4-BE49-F238E27FC236}">
                <a16:creationId xmlns:a16="http://schemas.microsoft.com/office/drawing/2014/main" id="{C28EB748-8B57-4DE0-BA62-D17D4D5DFCF5}"/>
              </a:ext>
            </a:extLst>
          </p:cNvPr>
          <p:cNvSpPr>
            <a:spLocks noGrp="1"/>
          </p:cNvSpPr>
          <p:nvPr>
            <p:ph idx="1"/>
          </p:nvPr>
        </p:nvSpPr>
        <p:spPr>
          <a:xfrm>
            <a:off x="838200" y="1017142"/>
            <a:ext cx="6703031" cy="5496780"/>
          </a:xfrm>
          <a:ln>
            <a:solidFill>
              <a:schemeClr val="accent1"/>
            </a:solidFill>
          </a:ln>
        </p:spPr>
        <p:txBody>
          <a:bodyPr>
            <a:normAutofit fontScale="92500"/>
          </a:bodyPr>
          <a:lstStyle/>
          <a:p>
            <a:pPr algn="just">
              <a:spcBef>
                <a:spcPts val="600"/>
              </a:spcBef>
              <a:spcAft>
                <a:spcPts val="600"/>
              </a:spcAft>
            </a:pPr>
            <a:r>
              <a:rPr lang="en-CA" b="1" dirty="0"/>
              <a:t>A</a:t>
            </a:r>
            <a:r>
              <a:rPr lang="en-CA" dirty="0"/>
              <a:t>mazon </a:t>
            </a:r>
            <a:r>
              <a:rPr lang="en-CA" b="1" dirty="0"/>
              <a:t>W</a:t>
            </a:r>
            <a:r>
              <a:rPr lang="en-CA" dirty="0"/>
              <a:t>eb </a:t>
            </a:r>
            <a:r>
              <a:rPr lang="en-CA" b="1" dirty="0"/>
              <a:t>S</a:t>
            </a:r>
            <a:r>
              <a:rPr lang="en-CA" dirty="0"/>
              <a:t>ervices adopts several cloud models depending on the service (and AWS has many services).</a:t>
            </a:r>
          </a:p>
          <a:p>
            <a:pPr algn="just">
              <a:spcBef>
                <a:spcPts val="600"/>
              </a:spcBef>
              <a:spcAft>
                <a:spcPts val="600"/>
              </a:spcAft>
            </a:pPr>
            <a:r>
              <a:rPr lang="en-CA" dirty="0"/>
              <a:t>One of AWS services is called Elastic Beanstalk. </a:t>
            </a:r>
          </a:p>
          <a:p>
            <a:pPr algn="just">
              <a:spcBef>
                <a:spcPts val="600"/>
              </a:spcBef>
              <a:spcAft>
                <a:spcPts val="600"/>
              </a:spcAft>
            </a:pPr>
            <a:r>
              <a:rPr lang="en-US" dirty="0"/>
              <a:t>AWS Elastic Beanstalk is a PaaS offering.</a:t>
            </a:r>
          </a:p>
          <a:p>
            <a:pPr algn="just">
              <a:spcBef>
                <a:spcPts val="600"/>
              </a:spcBef>
              <a:spcAft>
                <a:spcPts val="600"/>
              </a:spcAft>
            </a:pPr>
            <a:r>
              <a:rPr lang="en-US" dirty="0"/>
              <a:t>This is the </a:t>
            </a:r>
            <a:r>
              <a:rPr lang="en-US" b="1" dirty="0"/>
              <a:t>use case</a:t>
            </a:r>
            <a:r>
              <a:rPr lang="en-US" dirty="0"/>
              <a:t>; a customer provides a package with the files of a </a:t>
            </a:r>
            <a:r>
              <a:rPr lang="en-US" b="1" dirty="0">
                <a:solidFill>
                  <a:srgbClr val="0000FF"/>
                </a:solidFill>
              </a:rPr>
              <a:t>web project </a:t>
            </a:r>
            <a:r>
              <a:rPr lang="en-US" dirty="0"/>
              <a:t>to AWS Elastic Beanstalk.</a:t>
            </a:r>
          </a:p>
          <a:p>
            <a:pPr algn="just">
              <a:spcBef>
                <a:spcPts val="600"/>
              </a:spcBef>
              <a:spcAft>
                <a:spcPts val="600"/>
              </a:spcAft>
            </a:pPr>
            <a:r>
              <a:rPr lang="en-US" dirty="0"/>
              <a:t>AWS Elastic Beanstalk takes care of placing API calls to provision all the resources needed to </a:t>
            </a:r>
            <a:r>
              <a:rPr lang="en-US" b="1" dirty="0"/>
              <a:t>run</a:t>
            </a:r>
            <a:r>
              <a:rPr lang="en-US" dirty="0"/>
              <a:t> the </a:t>
            </a:r>
            <a:r>
              <a:rPr lang="en-US" b="1" dirty="0"/>
              <a:t>code</a:t>
            </a:r>
            <a:r>
              <a:rPr lang="en-US" dirty="0"/>
              <a:t>. </a:t>
            </a:r>
          </a:p>
          <a:p>
            <a:pPr algn="just">
              <a:spcBef>
                <a:spcPts val="600"/>
              </a:spcBef>
              <a:spcAft>
                <a:spcPts val="600"/>
              </a:spcAft>
            </a:pPr>
            <a:r>
              <a:rPr lang="en-US" dirty="0"/>
              <a:t>Hence the name Beanstalk, it is almost like magic from the viewpoint of the customer.</a:t>
            </a:r>
          </a:p>
        </p:txBody>
      </p:sp>
      <p:pic>
        <p:nvPicPr>
          <p:cNvPr id="6" name="Picture 5">
            <a:extLst>
              <a:ext uri="{FF2B5EF4-FFF2-40B4-BE49-F238E27FC236}">
                <a16:creationId xmlns:a16="http://schemas.microsoft.com/office/drawing/2014/main" id="{A86E97BC-9302-47A3-A820-5FCB00C5E526}"/>
              </a:ext>
            </a:extLst>
          </p:cNvPr>
          <p:cNvPicPr>
            <a:picLocks noChangeAspect="1"/>
          </p:cNvPicPr>
          <p:nvPr/>
        </p:nvPicPr>
        <p:blipFill>
          <a:blip r:embed="rId2"/>
          <a:stretch>
            <a:fillRect/>
          </a:stretch>
        </p:blipFill>
        <p:spPr>
          <a:xfrm>
            <a:off x="8740615" y="1253447"/>
            <a:ext cx="1684640" cy="2260964"/>
          </a:xfrm>
          <a:prstGeom prst="rect">
            <a:avLst/>
          </a:prstGeom>
        </p:spPr>
      </p:pic>
      <p:pic>
        <p:nvPicPr>
          <p:cNvPr id="8" name="Picture 7">
            <a:extLst>
              <a:ext uri="{FF2B5EF4-FFF2-40B4-BE49-F238E27FC236}">
                <a16:creationId xmlns:a16="http://schemas.microsoft.com/office/drawing/2014/main" id="{ECE3CF7D-4824-4AD2-8D66-DAC0D0B6F032}"/>
              </a:ext>
            </a:extLst>
          </p:cNvPr>
          <p:cNvPicPr>
            <a:picLocks noChangeAspect="1"/>
          </p:cNvPicPr>
          <p:nvPr/>
        </p:nvPicPr>
        <p:blipFill>
          <a:blip r:embed="rId3"/>
          <a:stretch>
            <a:fillRect/>
          </a:stretch>
        </p:blipFill>
        <p:spPr>
          <a:xfrm>
            <a:off x="8258960" y="3649812"/>
            <a:ext cx="2647950" cy="2295525"/>
          </a:xfrm>
          <a:prstGeom prst="rect">
            <a:avLst/>
          </a:prstGeom>
        </p:spPr>
      </p:pic>
      <p:sp>
        <p:nvSpPr>
          <p:cNvPr id="9" name="TextBox 8">
            <a:extLst>
              <a:ext uri="{FF2B5EF4-FFF2-40B4-BE49-F238E27FC236}">
                <a16:creationId xmlns:a16="http://schemas.microsoft.com/office/drawing/2014/main" id="{81547FA5-C484-4E58-BC8D-6DFFC4D805E2}"/>
              </a:ext>
            </a:extLst>
          </p:cNvPr>
          <p:cNvSpPr txBox="1"/>
          <p:nvPr/>
        </p:nvSpPr>
        <p:spPr>
          <a:xfrm>
            <a:off x="8475196" y="933380"/>
            <a:ext cx="2215478" cy="369332"/>
          </a:xfrm>
          <a:prstGeom prst="rect">
            <a:avLst/>
          </a:prstGeom>
          <a:noFill/>
        </p:spPr>
        <p:txBody>
          <a:bodyPr wrap="none" rtlCol="0">
            <a:spAutoFit/>
          </a:bodyPr>
          <a:lstStyle/>
          <a:p>
            <a:r>
              <a:rPr lang="en-CA" dirty="0"/>
              <a:t>Customer believe this</a:t>
            </a:r>
          </a:p>
        </p:txBody>
      </p:sp>
      <p:sp>
        <p:nvSpPr>
          <p:cNvPr id="10" name="TextBox 9">
            <a:extLst>
              <a:ext uri="{FF2B5EF4-FFF2-40B4-BE49-F238E27FC236}">
                <a16:creationId xmlns:a16="http://schemas.microsoft.com/office/drawing/2014/main" id="{1025684E-7B5A-4F3A-BB61-4A00D748766B}"/>
              </a:ext>
            </a:extLst>
          </p:cNvPr>
          <p:cNvSpPr txBox="1"/>
          <p:nvPr/>
        </p:nvSpPr>
        <p:spPr>
          <a:xfrm>
            <a:off x="8024042" y="5991133"/>
            <a:ext cx="3329758" cy="369332"/>
          </a:xfrm>
          <a:prstGeom prst="rect">
            <a:avLst/>
          </a:prstGeom>
          <a:noFill/>
        </p:spPr>
        <p:txBody>
          <a:bodyPr wrap="none" rtlCol="0">
            <a:spAutoFit/>
          </a:bodyPr>
          <a:lstStyle/>
          <a:p>
            <a:r>
              <a:rPr lang="en-CA" dirty="0"/>
              <a:t>Platform provides everything else</a:t>
            </a:r>
          </a:p>
        </p:txBody>
      </p:sp>
    </p:spTree>
    <p:extLst>
      <p:ext uri="{BB962C8B-B14F-4D97-AF65-F5344CB8AC3E}">
        <p14:creationId xmlns:p14="http://schemas.microsoft.com/office/powerpoint/2010/main" val="2276017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0EAF5-4C99-4228-8BDD-D6C36C02112F}"/>
              </a:ext>
            </a:extLst>
          </p:cNvPr>
          <p:cNvSpPr>
            <a:spLocks noGrp="1"/>
          </p:cNvSpPr>
          <p:nvPr>
            <p:ph type="title"/>
          </p:nvPr>
        </p:nvSpPr>
        <p:spPr>
          <a:xfrm>
            <a:off x="838199" y="209468"/>
            <a:ext cx="5810249" cy="733508"/>
          </a:xfrm>
        </p:spPr>
        <p:txBody>
          <a:bodyPr>
            <a:normAutofit fontScale="90000"/>
          </a:bodyPr>
          <a:lstStyle/>
          <a:p>
            <a:r>
              <a:rPr lang="en-CA" dirty="0"/>
              <a:t>PaaS AWS Elastic Beanstalk</a:t>
            </a:r>
          </a:p>
        </p:txBody>
      </p:sp>
      <p:sp>
        <p:nvSpPr>
          <p:cNvPr id="8" name="Content Placeholder 7">
            <a:extLst>
              <a:ext uri="{FF2B5EF4-FFF2-40B4-BE49-F238E27FC236}">
                <a16:creationId xmlns:a16="http://schemas.microsoft.com/office/drawing/2014/main" id="{3A2A2BC4-5FCC-4308-95A9-2BAB5E1988CC}"/>
              </a:ext>
            </a:extLst>
          </p:cNvPr>
          <p:cNvSpPr>
            <a:spLocks noGrp="1"/>
          </p:cNvSpPr>
          <p:nvPr>
            <p:ph sz="half" idx="1"/>
          </p:nvPr>
        </p:nvSpPr>
        <p:spPr>
          <a:xfrm>
            <a:off x="286512" y="942977"/>
            <a:ext cx="6361938" cy="5705556"/>
          </a:xfrm>
          <a:ln>
            <a:solidFill>
              <a:schemeClr val="accent1"/>
            </a:solidFill>
          </a:ln>
        </p:spPr>
        <p:txBody>
          <a:bodyPr>
            <a:normAutofit lnSpcReduction="10000"/>
          </a:bodyPr>
          <a:lstStyle/>
          <a:p>
            <a:pPr>
              <a:spcBef>
                <a:spcPts val="600"/>
              </a:spcBef>
              <a:spcAft>
                <a:spcPts val="600"/>
              </a:spcAft>
            </a:pPr>
            <a:r>
              <a:rPr lang="en-CA" dirty="0"/>
              <a:t>The figure shows four possible configurations that Elastic Beanstalk provisions. </a:t>
            </a:r>
          </a:p>
          <a:p>
            <a:pPr>
              <a:spcBef>
                <a:spcPts val="600"/>
              </a:spcBef>
              <a:spcAft>
                <a:spcPts val="600"/>
              </a:spcAft>
            </a:pPr>
            <a:r>
              <a:rPr lang="en-CA" dirty="0"/>
              <a:t>The customer provides a ready-project in a zip file. (The code of the project).</a:t>
            </a:r>
          </a:p>
          <a:p>
            <a:pPr>
              <a:spcBef>
                <a:spcPts val="600"/>
              </a:spcBef>
              <a:spcAft>
                <a:spcPts val="600"/>
              </a:spcAft>
            </a:pPr>
            <a:r>
              <a:rPr lang="en-CA" dirty="0"/>
              <a:t>Then, the customer chooses one of the four options shown here.</a:t>
            </a:r>
          </a:p>
          <a:p>
            <a:pPr>
              <a:spcBef>
                <a:spcPts val="600"/>
              </a:spcBef>
              <a:spcAft>
                <a:spcPts val="600"/>
              </a:spcAft>
            </a:pPr>
            <a:r>
              <a:rPr lang="en-CA" dirty="0"/>
              <a:t>Elastic Beanstalk takes care of the </a:t>
            </a:r>
            <a:r>
              <a:rPr lang="en-CA" b="1" dirty="0"/>
              <a:t>provisioning</a:t>
            </a:r>
            <a:r>
              <a:rPr lang="en-CA" dirty="0"/>
              <a:t> of the webservers, firewalls and it makes the connections.</a:t>
            </a:r>
          </a:p>
          <a:p>
            <a:pPr>
              <a:spcBef>
                <a:spcPts val="600"/>
              </a:spcBef>
              <a:spcAft>
                <a:spcPts val="600"/>
              </a:spcAft>
            </a:pPr>
            <a:r>
              <a:rPr lang="en-CA" dirty="0"/>
              <a:t>Note: Elastic Beanstalk does </a:t>
            </a:r>
            <a:r>
              <a:rPr lang="en-CA"/>
              <a:t>not provision </a:t>
            </a:r>
            <a:r>
              <a:rPr lang="en-CA" dirty="0"/>
              <a:t>the databases. That has to be done apart. However, Beanstalk makes the connections to the existing database.</a:t>
            </a:r>
          </a:p>
        </p:txBody>
      </p:sp>
      <p:pic>
        <p:nvPicPr>
          <p:cNvPr id="14" name="Content Placeholder 13" descr="Diagram&#10;&#10;Description automatically generated">
            <a:extLst>
              <a:ext uri="{FF2B5EF4-FFF2-40B4-BE49-F238E27FC236}">
                <a16:creationId xmlns:a16="http://schemas.microsoft.com/office/drawing/2014/main" id="{75A37840-6DBD-43BE-BF35-E1D2FBB6CF7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1650" y="365126"/>
            <a:ext cx="5133838" cy="6283407"/>
          </a:xfrm>
        </p:spPr>
      </p:pic>
    </p:spTree>
    <p:extLst>
      <p:ext uri="{BB962C8B-B14F-4D97-AF65-F5344CB8AC3E}">
        <p14:creationId xmlns:p14="http://schemas.microsoft.com/office/powerpoint/2010/main" val="262766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bg/>
                                          </p:spTgt>
                                        </p:tgtEl>
                                        <p:attrNameLst>
                                          <p:attrName>style.visibility</p:attrName>
                                        </p:attrNameLst>
                                      </p:cBhvr>
                                      <p:to>
                                        <p:strVal val="visible"/>
                                      </p:to>
                                    </p:set>
                                    <p:animEffect transition="in" filter="barn(inVertical)">
                                      <p:cBhvr>
                                        <p:cTn id="12" dur="500"/>
                                        <p:tgtEl>
                                          <p:spTgt spid="8">
                                            <p:bg/>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barn(inVertical)">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barn(inVertical)">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barn(inVertical)">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barn(inVertical)">
                                      <p:cBhvr>
                                        <p:cTn id="32" dur="500"/>
                                        <p:tgtEl>
                                          <p:spTgt spid="8">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barn(inVertical)">
                                      <p:cBhvr>
                                        <p:cTn id="3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A0E78-89FA-4D4F-8FD7-3E435271F16B}"/>
              </a:ext>
            </a:extLst>
          </p:cNvPr>
          <p:cNvSpPr>
            <a:spLocks noGrp="1"/>
          </p:cNvSpPr>
          <p:nvPr>
            <p:ph type="title"/>
          </p:nvPr>
        </p:nvSpPr>
        <p:spPr/>
        <p:txBody>
          <a:bodyPr/>
          <a:lstStyle/>
          <a:p>
            <a:r>
              <a:rPr lang="en-CA" dirty="0"/>
              <a:t>PaaS example, Microsoft Azure</a:t>
            </a:r>
          </a:p>
        </p:txBody>
      </p:sp>
      <p:sp>
        <p:nvSpPr>
          <p:cNvPr id="3" name="Content Placeholder 2">
            <a:extLst>
              <a:ext uri="{FF2B5EF4-FFF2-40B4-BE49-F238E27FC236}">
                <a16:creationId xmlns:a16="http://schemas.microsoft.com/office/drawing/2014/main" id="{6F34DF7D-2495-4D51-B8E7-9B6253FF2D3D}"/>
              </a:ext>
            </a:extLst>
          </p:cNvPr>
          <p:cNvSpPr>
            <a:spLocks noGrp="1"/>
          </p:cNvSpPr>
          <p:nvPr>
            <p:ph sz="half" idx="1"/>
          </p:nvPr>
        </p:nvSpPr>
        <p:spPr>
          <a:ln>
            <a:solidFill>
              <a:schemeClr val="accent1"/>
            </a:solidFill>
          </a:ln>
        </p:spPr>
        <p:txBody>
          <a:bodyPr/>
          <a:lstStyle/>
          <a:p>
            <a:pPr>
              <a:spcBef>
                <a:spcPts val="600"/>
              </a:spcBef>
              <a:spcAft>
                <a:spcPts val="600"/>
              </a:spcAft>
            </a:pPr>
            <a:r>
              <a:rPr lang="en-CA" dirty="0"/>
              <a:t>Azure also offers PaaS:</a:t>
            </a:r>
          </a:p>
          <a:p>
            <a:pPr>
              <a:spcBef>
                <a:spcPts val="600"/>
              </a:spcBef>
              <a:spcAft>
                <a:spcPts val="600"/>
              </a:spcAft>
            </a:pPr>
            <a:r>
              <a:rPr lang="en-CA" b="1" dirty="0"/>
              <a:t>Azure App Service</a:t>
            </a:r>
          </a:p>
          <a:p>
            <a:pPr>
              <a:spcBef>
                <a:spcPts val="600"/>
              </a:spcBef>
              <a:spcAft>
                <a:spcPts val="600"/>
              </a:spcAft>
            </a:pPr>
            <a:r>
              <a:rPr lang="en-CA" b="1" dirty="0"/>
              <a:t>Azure Cognitive Search</a:t>
            </a:r>
          </a:p>
          <a:p>
            <a:pPr>
              <a:spcBef>
                <a:spcPts val="600"/>
              </a:spcBef>
              <a:spcAft>
                <a:spcPts val="600"/>
              </a:spcAft>
            </a:pPr>
            <a:r>
              <a:rPr lang="en-CA" b="1" dirty="0"/>
              <a:t>Azure CDN</a:t>
            </a:r>
          </a:p>
          <a:p>
            <a:pPr>
              <a:spcBef>
                <a:spcPts val="600"/>
              </a:spcBef>
              <a:spcAft>
                <a:spcPts val="600"/>
              </a:spcAft>
            </a:pPr>
            <a:endParaRPr lang="en-CA" dirty="0"/>
          </a:p>
        </p:txBody>
      </p:sp>
      <p:sp>
        <p:nvSpPr>
          <p:cNvPr id="4" name="Content Placeholder 3">
            <a:extLst>
              <a:ext uri="{FF2B5EF4-FFF2-40B4-BE49-F238E27FC236}">
                <a16:creationId xmlns:a16="http://schemas.microsoft.com/office/drawing/2014/main" id="{DCB761FA-4997-418E-B005-168B7FBC517E}"/>
              </a:ext>
            </a:extLst>
          </p:cNvPr>
          <p:cNvSpPr>
            <a:spLocks noGrp="1"/>
          </p:cNvSpPr>
          <p:nvPr>
            <p:ph sz="half" idx="2"/>
          </p:nvPr>
        </p:nvSpPr>
        <p:spPr>
          <a:xfrm>
            <a:off x="6172200" y="1825625"/>
            <a:ext cx="5725274" cy="4351338"/>
          </a:xfrm>
          <a:ln>
            <a:solidFill>
              <a:schemeClr val="accent1"/>
            </a:solidFill>
          </a:ln>
        </p:spPr>
        <p:txBody>
          <a:bodyPr>
            <a:normAutofit/>
          </a:bodyPr>
          <a:lstStyle/>
          <a:p>
            <a:pPr>
              <a:spcBef>
                <a:spcPts val="600"/>
              </a:spcBef>
              <a:spcAft>
                <a:spcPts val="600"/>
              </a:spcAft>
            </a:pPr>
            <a:r>
              <a:rPr lang="en-CA" sz="3200" dirty="0"/>
              <a:t>From Azure:</a:t>
            </a:r>
          </a:p>
          <a:p>
            <a:pPr>
              <a:spcBef>
                <a:spcPts val="600"/>
              </a:spcBef>
              <a:spcAft>
                <a:spcPts val="600"/>
              </a:spcAft>
            </a:pPr>
            <a:r>
              <a:rPr lang="en-CA" sz="3200" dirty="0"/>
              <a:t>...”</a:t>
            </a:r>
            <a:r>
              <a:rPr lang="en-US" sz="3200" dirty="0"/>
              <a:t> </a:t>
            </a:r>
            <a:r>
              <a:rPr lang="en-US" sz="3200" b="1" dirty="0"/>
              <a:t>Fully managed </a:t>
            </a:r>
            <a:r>
              <a:rPr lang="en-US" sz="3200" b="1" dirty="0">
                <a:solidFill>
                  <a:srgbClr val="FF0000"/>
                </a:solidFill>
              </a:rPr>
              <a:t>platform</a:t>
            </a:r>
            <a:r>
              <a:rPr lang="en-US" sz="3200" b="1" dirty="0"/>
              <a:t> </a:t>
            </a:r>
            <a:r>
              <a:rPr lang="en-US" sz="3200" dirty="0"/>
              <a:t>with built-in infrastructure maintenance, security patching, and scaling”…</a:t>
            </a:r>
            <a:endParaRPr lang="en-CA" sz="3200" dirty="0"/>
          </a:p>
        </p:txBody>
      </p:sp>
      <p:sp>
        <p:nvSpPr>
          <p:cNvPr id="11" name="TextBox 10">
            <a:extLst>
              <a:ext uri="{FF2B5EF4-FFF2-40B4-BE49-F238E27FC236}">
                <a16:creationId xmlns:a16="http://schemas.microsoft.com/office/drawing/2014/main" id="{9E534607-9A01-44BF-BCFA-5C16A7109022}"/>
              </a:ext>
            </a:extLst>
          </p:cNvPr>
          <p:cNvSpPr txBox="1"/>
          <p:nvPr/>
        </p:nvSpPr>
        <p:spPr>
          <a:xfrm>
            <a:off x="838200" y="6311900"/>
            <a:ext cx="6278898" cy="369332"/>
          </a:xfrm>
          <a:prstGeom prst="rect">
            <a:avLst/>
          </a:prstGeom>
          <a:noFill/>
        </p:spPr>
        <p:txBody>
          <a:bodyPr wrap="none" rtlCol="0">
            <a:spAutoFit/>
          </a:bodyPr>
          <a:lstStyle/>
          <a:p>
            <a:r>
              <a:rPr lang="en-CA" b="1" dirty="0">
                <a:solidFill>
                  <a:srgbClr val="FF0000"/>
                </a:solidFill>
              </a:rPr>
              <a:t>Source</a:t>
            </a:r>
            <a:r>
              <a:rPr lang="en-CA" dirty="0"/>
              <a:t>: https://azure.microsoft.com/en-us/services/app-service/</a:t>
            </a:r>
          </a:p>
        </p:txBody>
      </p:sp>
    </p:spTree>
    <p:extLst>
      <p:ext uri="{BB962C8B-B14F-4D97-AF65-F5344CB8AC3E}">
        <p14:creationId xmlns:p14="http://schemas.microsoft.com/office/powerpoint/2010/main" val="167229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36F1EC-1F21-48DF-ACC4-AC55C0FD0778}"/>
              </a:ext>
            </a:extLst>
          </p:cNvPr>
          <p:cNvSpPr>
            <a:spLocks noGrp="1"/>
          </p:cNvSpPr>
          <p:nvPr>
            <p:ph type="title"/>
          </p:nvPr>
        </p:nvSpPr>
        <p:spPr/>
        <p:txBody>
          <a:bodyPr/>
          <a:lstStyle/>
          <a:p>
            <a:r>
              <a:rPr lang="en-CA" dirty="0"/>
              <a:t>Platform as a Service </a:t>
            </a:r>
            <a:r>
              <a:rPr lang="en-CA" b="1" dirty="0">
                <a:solidFill>
                  <a:srgbClr val="FF0000"/>
                </a:solidFill>
              </a:rPr>
              <a:t>PaaS</a:t>
            </a:r>
          </a:p>
        </p:txBody>
      </p:sp>
      <p:sp>
        <p:nvSpPr>
          <p:cNvPr id="6" name="Content Placeholder 5">
            <a:extLst>
              <a:ext uri="{FF2B5EF4-FFF2-40B4-BE49-F238E27FC236}">
                <a16:creationId xmlns:a16="http://schemas.microsoft.com/office/drawing/2014/main" id="{FA78CCDB-7CC5-4C19-8C51-81551DDBC2F1}"/>
              </a:ext>
            </a:extLst>
          </p:cNvPr>
          <p:cNvSpPr>
            <a:spLocks noGrp="1"/>
          </p:cNvSpPr>
          <p:nvPr>
            <p:ph idx="1"/>
          </p:nvPr>
        </p:nvSpPr>
        <p:spPr>
          <a:xfrm>
            <a:off x="838200" y="1825625"/>
            <a:ext cx="10515600" cy="4141542"/>
          </a:xfrm>
          <a:ln>
            <a:solidFill>
              <a:schemeClr val="accent1"/>
            </a:solidFill>
          </a:ln>
        </p:spPr>
        <p:txBody>
          <a:bodyPr/>
          <a:lstStyle/>
          <a:p>
            <a:pPr>
              <a:spcBef>
                <a:spcPts val="600"/>
              </a:spcBef>
              <a:spcAft>
                <a:spcPts val="600"/>
              </a:spcAft>
            </a:pPr>
            <a:r>
              <a:rPr lang="en-CA" dirty="0"/>
              <a:t>It is easy to see why this model of Cloud service is attractive to </a:t>
            </a:r>
            <a:r>
              <a:rPr lang="en-CA" b="1" dirty="0"/>
              <a:t>application code developers</a:t>
            </a:r>
            <a:r>
              <a:rPr lang="en-CA" dirty="0"/>
              <a:t>.</a:t>
            </a:r>
          </a:p>
          <a:p>
            <a:pPr>
              <a:spcBef>
                <a:spcPts val="600"/>
              </a:spcBef>
              <a:spcAft>
                <a:spcPts val="600"/>
              </a:spcAft>
            </a:pPr>
            <a:r>
              <a:rPr lang="en-CA" dirty="0"/>
              <a:t>Code developers just want to be productive in their code writing, they do not want to spend time dealing with infrastructure issues such as setting up servers on virtual machines, and uploading packages and licenses.</a:t>
            </a:r>
          </a:p>
          <a:p>
            <a:pPr>
              <a:spcBef>
                <a:spcPts val="600"/>
              </a:spcBef>
              <a:spcAft>
                <a:spcPts val="600"/>
              </a:spcAft>
            </a:pPr>
            <a:r>
              <a:rPr lang="en-CA" dirty="0"/>
              <a:t>PaaS provides a ready to use platform via a developer interface.</a:t>
            </a:r>
          </a:p>
          <a:p>
            <a:pPr>
              <a:spcBef>
                <a:spcPts val="600"/>
              </a:spcBef>
              <a:spcAft>
                <a:spcPts val="600"/>
              </a:spcAft>
            </a:pPr>
            <a:r>
              <a:rPr lang="en-CA" dirty="0"/>
              <a:t>The clients access (or consume) the end result via a web browser typically.</a:t>
            </a:r>
          </a:p>
        </p:txBody>
      </p:sp>
    </p:spTree>
    <p:extLst>
      <p:ext uri="{BB962C8B-B14F-4D97-AF65-F5344CB8AC3E}">
        <p14:creationId xmlns:p14="http://schemas.microsoft.com/office/powerpoint/2010/main" val="4142298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4E55529-3106-4C1C-B356-9859B7695804}"/>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4200" kern="1200" dirty="0">
                <a:solidFill>
                  <a:srgbClr val="FFFFFF"/>
                </a:solidFill>
                <a:latin typeface="+mj-lt"/>
                <a:ea typeface="+mj-ea"/>
                <a:cs typeface="+mj-cs"/>
              </a:rPr>
              <a:t>Infrastructure as a </a:t>
            </a:r>
            <a:br>
              <a:rPr lang="en-US" sz="4200" kern="1200" dirty="0">
                <a:solidFill>
                  <a:srgbClr val="FFFFFF"/>
                </a:solidFill>
                <a:latin typeface="+mj-lt"/>
                <a:ea typeface="+mj-ea"/>
                <a:cs typeface="+mj-cs"/>
              </a:rPr>
            </a:br>
            <a:r>
              <a:rPr lang="en-US" sz="4200" kern="1200" dirty="0">
                <a:solidFill>
                  <a:srgbClr val="FFFFFF"/>
                </a:solidFill>
                <a:latin typeface="+mj-lt"/>
                <a:ea typeface="+mj-ea"/>
                <a:cs typeface="+mj-cs"/>
              </a:rPr>
              <a:t>Service</a:t>
            </a:r>
          </a:p>
        </p:txBody>
      </p:sp>
      <p:sp>
        <p:nvSpPr>
          <p:cNvPr id="5" name="Text Placeholder 4">
            <a:extLst>
              <a:ext uri="{FF2B5EF4-FFF2-40B4-BE49-F238E27FC236}">
                <a16:creationId xmlns:a16="http://schemas.microsoft.com/office/drawing/2014/main" id="{D0B241E0-A2E8-43B0-A7A9-B350EFCFF5A6}"/>
              </a:ext>
            </a:extLst>
          </p:cNvPr>
          <p:cNvSpPr>
            <a:spLocks noGrp="1"/>
          </p:cNvSpPr>
          <p:nvPr>
            <p:ph type="body" idx="1"/>
          </p:nvPr>
        </p:nvSpPr>
        <p:spPr>
          <a:xfrm>
            <a:off x="804672" y="3602038"/>
            <a:ext cx="3308131" cy="1655762"/>
          </a:xfrm>
        </p:spPr>
        <p:txBody>
          <a:bodyPr vert="horz" lIns="91440" tIns="45720" rIns="91440" bIns="45720" rtlCol="0">
            <a:normAutofit/>
          </a:bodyPr>
          <a:lstStyle/>
          <a:p>
            <a:r>
              <a:rPr lang="en-US" sz="2000" kern="1200">
                <a:solidFill>
                  <a:srgbClr val="FFFFFF"/>
                </a:solidFill>
                <a:latin typeface="+mn-lt"/>
                <a:ea typeface="+mn-ea"/>
                <a:cs typeface="+mn-cs"/>
              </a:rPr>
              <a:t>IaaS</a:t>
            </a:r>
          </a:p>
        </p:txBody>
      </p:sp>
      <p:pic>
        <p:nvPicPr>
          <p:cNvPr id="6" name="Picture 5" descr="Diagram&#10;&#10;Description automatically generated">
            <a:extLst>
              <a:ext uri="{FF2B5EF4-FFF2-40B4-BE49-F238E27FC236}">
                <a16:creationId xmlns:a16="http://schemas.microsoft.com/office/drawing/2014/main" id="{D0FEC857-E4CC-4E9B-BF61-3E07635651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7474" y="1228535"/>
            <a:ext cx="6912864" cy="4562856"/>
          </a:xfrm>
          <a:prstGeom prst="rect">
            <a:avLst/>
          </a:prstGeom>
        </p:spPr>
      </p:pic>
    </p:spTree>
    <p:extLst>
      <p:ext uri="{BB962C8B-B14F-4D97-AF65-F5344CB8AC3E}">
        <p14:creationId xmlns:p14="http://schemas.microsoft.com/office/powerpoint/2010/main" val="254134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7F530-CB88-4C05-92C9-682D8835357F}"/>
              </a:ext>
            </a:extLst>
          </p:cNvPr>
          <p:cNvSpPr>
            <a:spLocks noGrp="1"/>
          </p:cNvSpPr>
          <p:nvPr>
            <p:ph type="title"/>
          </p:nvPr>
        </p:nvSpPr>
        <p:spPr/>
        <p:txBody>
          <a:bodyPr/>
          <a:lstStyle/>
          <a:p>
            <a:r>
              <a:rPr lang="en-CA" dirty="0"/>
              <a:t>Infrastructure as a Service </a:t>
            </a:r>
            <a:r>
              <a:rPr lang="en-CA" b="1" dirty="0">
                <a:solidFill>
                  <a:srgbClr val="FF0000"/>
                </a:solidFill>
              </a:rPr>
              <a:t>IaaS</a:t>
            </a:r>
          </a:p>
        </p:txBody>
      </p:sp>
      <p:sp>
        <p:nvSpPr>
          <p:cNvPr id="3" name="Content Placeholder 2">
            <a:extLst>
              <a:ext uri="{FF2B5EF4-FFF2-40B4-BE49-F238E27FC236}">
                <a16:creationId xmlns:a16="http://schemas.microsoft.com/office/drawing/2014/main" id="{F902FF47-1FFD-4DA0-AC3E-8326E841ABEA}"/>
              </a:ext>
            </a:extLst>
          </p:cNvPr>
          <p:cNvSpPr>
            <a:spLocks noGrp="1"/>
          </p:cNvSpPr>
          <p:nvPr>
            <p:ph idx="1"/>
          </p:nvPr>
        </p:nvSpPr>
        <p:spPr>
          <a:xfrm>
            <a:off x="838200" y="1690689"/>
            <a:ext cx="10515600" cy="3338512"/>
          </a:xfrm>
          <a:ln>
            <a:solidFill>
              <a:schemeClr val="accent1"/>
            </a:solidFill>
          </a:ln>
        </p:spPr>
        <p:txBody>
          <a:bodyPr>
            <a:normAutofit/>
          </a:bodyPr>
          <a:lstStyle/>
          <a:p>
            <a:pPr>
              <a:spcBef>
                <a:spcPts val="600"/>
              </a:spcBef>
              <a:spcAft>
                <a:spcPts val="600"/>
              </a:spcAft>
            </a:pPr>
            <a:r>
              <a:rPr lang="en-CA" sz="3200" dirty="0"/>
              <a:t>IaaS is the virtualization of a computer network infrastructure inside a cloud datacenter.</a:t>
            </a:r>
          </a:p>
          <a:p>
            <a:pPr>
              <a:spcBef>
                <a:spcPts val="600"/>
              </a:spcBef>
              <a:spcAft>
                <a:spcPts val="600"/>
              </a:spcAft>
            </a:pPr>
            <a:r>
              <a:rPr lang="en-CA" sz="3200" dirty="0"/>
              <a:t>IaaS are typically clusters of datacentres that present a configuration interface to the clients.</a:t>
            </a:r>
          </a:p>
          <a:p>
            <a:pPr>
              <a:spcBef>
                <a:spcPts val="600"/>
              </a:spcBef>
              <a:spcAft>
                <a:spcPts val="600"/>
              </a:spcAft>
            </a:pPr>
            <a:r>
              <a:rPr lang="en-CA" sz="3200" dirty="0"/>
              <a:t>The customers deal with the interface and they can create and maintain their own virtual infrastructure.</a:t>
            </a:r>
          </a:p>
        </p:txBody>
      </p:sp>
    </p:spTree>
    <p:extLst>
      <p:ext uri="{BB962C8B-B14F-4D97-AF65-F5344CB8AC3E}">
        <p14:creationId xmlns:p14="http://schemas.microsoft.com/office/powerpoint/2010/main" val="396982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barn(inVertical)">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7F530-CB88-4C05-92C9-682D8835357F}"/>
              </a:ext>
            </a:extLst>
          </p:cNvPr>
          <p:cNvSpPr>
            <a:spLocks noGrp="1"/>
          </p:cNvSpPr>
          <p:nvPr>
            <p:ph type="title"/>
          </p:nvPr>
        </p:nvSpPr>
        <p:spPr/>
        <p:txBody>
          <a:bodyPr/>
          <a:lstStyle/>
          <a:p>
            <a:r>
              <a:rPr lang="en-CA" dirty="0"/>
              <a:t>Infrastructure as a Service </a:t>
            </a:r>
            <a:r>
              <a:rPr lang="en-CA" b="1" dirty="0">
                <a:solidFill>
                  <a:srgbClr val="FF0000"/>
                </a:solidFill>
              </a:rPr>
              <a:t>IaaS</a:t>
            </a:r>
          </a:p>
        </p:txBody>
      </p:sp>
      <p:sp>
        <p:nvSpPr>
          <p:cNvPr id="3" name="Content Placeholder 2">
            <a:extLst>
              <a:ext uri="{FF2B5EF4-FFF2-40B4-BE49-F238E27FC236}">
                <a16:creationId xmlns:a16="http://schemas.microsoft.com/office/drawing/2014/main" id="{F902FF47-1FFD-4DA0-AC3E-8326E841ABEA}"/>
              </a:ext>
            </a:extLst>
          </p:cNvPr>
          <p:cNvSpPr>
            <a:spLocks noGrp="1"/>
          </p:cNvSpPr>
          <p:nvPr>
            <p:ph idx="1"/>
          </p:nvPr>
        </p:nvSpPr>
        <p:spPr>
          <a:xfrm>
            <a:off x="838200" y="1690688"/>
            <a:ext cx="10515600" cy="3997731"/>
          </a:xfrm>
          <a:ln>
            <a:solidFill>
              <a:schemeClr val="accent1"/>
            </a:solidFill>
          </a:ln>
        </p:spPr>
        <p:txBody>
          <a:bodyPr>
            <a:normAutofit/>
          </a:bodyPr>
          <a:lstStyle/>
          <a:p>
            <a:pPr>
              <a:spcBef>
                <a:spcPts val="600"/>
              </a:spcBef>
              <a:spcAft>
                <a:spcPts val="600"/>
              </a:spcAft>
            </a:pPr>
            <a:r>
              <a:rPr lang="en-CA" sz="3200" dirty="0"/>
              <a:t>In the IaaS model, resources are deployed as virtualizations in the cloud datacentres.</a:t>
            </a:r>
          </a:p>
          <a:p>
            <a:pPr>
              <a:spcBef>
                <a:spcPts val="600"/>
              </a:spcBef>
              <a:spcAft>
                <a:spcPts val="600"/>
              </a:spcAft>
            </a:pPr>
            <a:r>
              <a:rPr lang="en-CA" sz="3200" dirty="0"/>
              <a:t>These resources include computer-servers, networks, networking devices, security appliances, data storage systems and others.</a:t>
            </a:r>
          </a:p>
          <a:p>
            <a:pPr>
              <a:spcBef>
                <a:spcPts val="600"/>
              </a:spcBef>
              <a:spcAft>
                <a:spcPts val="600"/>
              </a:spcAft>
            </a:pPr>
            <a:r>
              <a:rPr lang="en-CA" sz="3200" b="1" dirty="0"/>
              <a:t>So, what makes IaaS different to a on-premise datacenter?</a:t>
            </a:r>
          </a:p>
          <a:p>
            <a:pPr>
              <a:spcBef>
                <a:spcPts val="600"/>
              </a:spcBef>
              <a:spcAft>
                <a:spcPts val="600"/>
              </a:spcAft>
            </a:pPr>
            <a:r>
              <a:rPr lang="en-CA" sz="3200" dirty="0"/>
              <a:t>Two keywords: </a:t>
            </a:r>
            <a:r>
              <a:rPr lang="en-CA" sz="3200" b="1" dirty="0">
                <a:solidFill>
                  <a:srgbClr val="FF0000"/>
                </a:solidFill>
              </a:rPr>
              <a:t>Elasticity</a:t>
            </a:r>
            <a:r>
              <a:rPr lang="en-CA" sz="3200" dirty="0"/>
              <a:t> and </a:t>
            </a:r>
            <a:r>
              <a:rPr lang="en-CA" sz="3200" b="1" dirty="0">
                <a:solidFill>
                  <a:srgbClr val="FF0000"/>
                </a:solidFill>
              </a:rPr>
              <a:t>On-demand</a:t>
            </a:r>
            <a:r>
              <a:rPr lang="en-CA" sz="3200" dirty="0"/>
              <a:t>.</a:t>
            </a:r>
          </a:p>
        </p:txBody>
      </p:sp>
    </p:spTree>
    <p:extLst>
      <p:ext uri="{BB962C8B-B14F-4D97-AF65-F5344CB8AC3E}">
        <p14:creationId xmlns:p14="http://schemas.microsoft.com/office/powerpoint/2010/main" val="308358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barn(inVertical)">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7F530-CB88-4C05-92C9-682D8835357F}"/>
              </a:ext>
            </a:extLst>
          </p:cNvPr>
          <p:cNvSpPr>
            <a:spLocks noGrp="1"/>
          </p:cNvSpPr>
          <p:nvPr>
            <p:ph type="title"/>
          </p:nvPr>
        </p:nvSpPr>
        <p:spPr>
          <a:xfrm>
            <a:off x="838200" y="0"/>
            <a:ext cx="10515600" cy="821933"/>
          </a:xfrm>
        </p:spPr>
        <p:txBody>
          <a:bodyPr/>
          <a:lstStyle/>
          <a:p>
            <a:r>
              <a:rPr lang="en-CA" dirty="0"/>
              <a:t>Infrastructure as a Service IaaS</a:t>
            </a:r>
          </a:p>
        </p:txBody>
      </p:sp>
      <p:sp>
        <p:nvSpPr>
          <p:cNvPr id="3" name="Content Placeholder 2">
            <a:extLst>
              <a:ext uri="{FF2B5EF4-FFF2-40B4-BE49-F238E27FC236}">
                <a16:creationId xmlns:a16="http://schemas.microsoft.com/office/drawing/2014/main" id="{F902FF47-1FFD-4DA0-AC3E-8326E841ABEA}"/>
              </a:ext>
            </a:extLst>
          </p:cNvPr>
          <p:cNvSpPr>
            <a:spLocks noGrp="1"/>
          </p:cNvSpPr>
          <p:nvPr>
            <p:ph idx="1"/>
          </p:nvPr>
        </p:nvSpPr>
        <p:spPr>
          <a:xfrm>
            <a:off x="838200" y="821934"/>
            <a:ext cx="10515600" cy="5815172"/>
          </a:xfrm>
          <a:ln>
            <a:solidFill>
              <a:schemeClr val="accent1"/>
            </a:solidFill>
          </a:ln>
        </p:spPr>
        <p:txBody>
          <a:bodyPr>
            <a:normAutofit/>
          </a:bodyPr>
          <a:lstStyle/>
          <a:p>
            <a:pPr>
              <a:spcBef>
                <a:spcPts val="600"/>
              </a:spcBef>
              <a:spcAft>
                <a:spcPts val="600"/>
              </a:spcAft>
            </a:pPr>
            <a:r>
              <a:rPr lang="en-CA" dirty="0"/>
              <a:t>Situation: </a:t>
            </a:r>
            <a:r>
              <a:rPr lang="en-CA" b="1" dirty="0"/>
              <a:t>an organization is planning a new project.</a:t>
            </a:r>
          </a:p>
          <a:p>
            <a:pPr>
              <a:spcBef>
                <a:spcPts val="600"/>
              </a:spcBef>
              <a:spcAft>
                <a:spcPts val="600"/>
              </a:spcAft>
            </a:pPr>
            <a:r>
              <a:rPr lang="en-CA" b="1" dirty="0"/>
              <a:t>Traditional approach:</a:t>
            </a:r>
          </a:p>
          <a:p>
            <a:pPr>
              <a:spcBef>
                <a:spcPts val="600"/>
              </a:spcBef>
              <a:spcAft>
                <a:spcPts val="600"/>
              </a:spcAft>
            </a:pPr>
            <a:r>
              <a:rPr lang="en-CA" dirty="0"/>
              <a:t>Developers design the new application to be running on servers. </a:t>
            </a:r>
          </a:p>
          <a:p>
            <a:pPr>
              <a:spcBef>
                <a:spcPts val="600"/>
              </a:spcBef>
              <a:spcAft>
                <a:spcPts val="600"/>
              </a:spcAft>
            </a:pPr>
            <a:r>
              <a:rPr lang="en-CA" dirty="0"/>
              <a:t>Accordingly, physical devices (servers, networking, etc) must be purchased and configured according to the estimated usage.</a:t>
            </a:r>
          </a:p>
          <a:p>
            <a:pPr>
              <a:spcBef>
                <a:spcPts val="600"/>
              </a:spcBef>
              <a:spcAft>
                <a:spcPts val="600"/>
              </a:spcAft>
            </a:pPr>
            <a:r>
              <a:rPr lang="en-CA" dirty="0"/>
              <a:t>It takes months to purchase, deploy and configure these resources.</a:t>
            </a:r>
          </a:p>
          <a:p>
            <a:pPr>
              <a:spcBef>
                <a:spcPts val="600"/>
              </a:spcBef>
              <a:spcAft>
                <a:spcPts val="600"/>
              </a:spcAft>
            </a:pPr>
            <a:r>
              <a:rPr lang="en-CA" dirty="0"/>
              <a:t>When the application is finally released for service, three things might happen:</a:t>
            </a:r>
          </a:p>
          <a:p>
            <a:pPr lvl="1">
              <a:spcBef>
                <a:spcPts val="600"/>
              </a:spcBef>
              <a:spcAft>
                <a:spcPts val="600"/>
              </a:spcAft>
            </a:pPr>
            <a:r>
              <a:rPr lang="en-CA" dirty="0"/>
              <a:t>a) the estimations of usage were correct</a:t>
            </a:r>
          </a:p>
          <a:p>
            <a:pPr lvl="1">
              <a:spcBef>
                <a:spcPts val="600"/>
              </a:spcBef>
              <a:spcAft>
                <a:spcPts val="600"/>
              </a:spcAft>
            </a:pPr>
            <a:r>
              <a:rPr lang="en-CA" dirty="0"/>
              <a:t>b) the demand for the service was underestimated so it becomes overloaded with the amount of service requests.</a:t>
            </a:r>
          </a:p>
          <a:p>
            <a:pPr lvl="1">
              <a:spcBef>
                <a:spcPts val="600"/>
              </a:spcBef>
              <a:spcAft>
                <a:spcPts val="600"/>
              </a:spcAft>
            </a:pPr>
            <a:r>
              <a:rPr lang="en-CA" dirty="0"/>
              <a:t>c) the service is not as popular as predicted so it is overprovisioned.</a:t>
            </a:r>
          </a:p>
          <a:p>
            <a:pPr>
              <a:spcBef>
                <a:spcPts val="600"/>
              </a:spcBef>
              <a:spcAft>
                <a:spcPts val="600"/>
              </a:spcAft>
            </a:pPr>
            <a:endParaRPr lang="en-CA" dirty="0"/>
          </a:p>
        </p:txBody>
      </p:sp>
    </p:spTree>
    <p:extLst>
      <p:ext uri="{BB962C8B-B14F-4D97-AF65-F5344CB8AC3E}">
        <p14:creationId xmlns:p14="http://schemas.microsoft.com/office/powerpoint/2010/main" val="422696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arn(inVertic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arn(inVertical)">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16D6B-4E0D-47E2-BB81-87A78CD0A611}"/>
              </a:ext>
            </a:extLst>
          </p:cNvPr>
          <p:cNvSpPr>
            <a:spLocks noGrp="1"/>
          </p:cNvSpPr>
          <p:nvPr>
            <p:ph type="title"/>
          </p:nvPr>
        </p:nvSpPr>
        <p:spPr>
          <a:xfrm>
            <a:off x="246578" y="172486"/>
            <a:ext cx="8835775" cy="970515"/>
          </a:xfrm>
        </p:spPr>
        <p:txBody>
          <a:bodyPr/>
          <a:lstStyle/>
          <a:p>
            <a:r>
              <a:rPr lang="en-CA" dirty="0"/>
              <a:t>Cloud Layered Model</a:t>
            </a:r>
          </a:p>
        </p:txBody>
      </p:sp>
      <p:sp>
        <p:nvSpPr>
          <p:cNvPr id="3" name="Content Placeholder 2">
            <a:extLst>
              <a:ext uri="{FF2B5EF4-FFF2-40B4-BE49-F238E27FC236}">
                <a16:creationId xmlns:a16="http://schemas.microsoft.com/office/drawing/2014/main" id="{4F2DE764-F04E-4CC0-BDC8-6B01C37B541A}"/>
              </a:ext>
            </a:extLst>
          </p:cNvPr>
          <p:cNvSpPr>
            <a:spLocks noGrp="1"/>
          </p:cNvSpPr>
          <p:nvPr>
            <p:ph idx="1"/>
          </p:nvPr>
        </p:nvSpPr>
        <p:spPr>
          <a:xfrm>
            <a:off x="246579" y="1476375"/>
            <a:ext cx="8835775" cy="4688120"/>
          </a:xfrm>
          <a:ln>
            <a:solidFill>
              <a:schemeClr val="accent1"/>
            </a:solidFill>
          </a:ln>
        </p:spPr>
        <p:txBody>
          <a:bodyPr>
            <a:normAutofit/>
          </a:bodyPr>
          <a:lstStyle/>
          <a:p>
            <a:pPr>
              <a:spcBef>
                <a:spcPts val="600"/>
              </a:spcBef>
              <a:spcAft>
                <a:spcPts val="600"/>
              </a:spcAft>
            </a:pPr>
            <a:r>
              <a:rPr lang="en-CA" sz="2400" dirty="0"/>
              <a:t>This is the </a:t>
            </a:r>
            <a:r>
              <a:rPr lang="en-CA" sz="2400" b="1" dirty="0"/>
              <a:t>Reference</a:t>
            </a:r>
            <a:r>
              <a:rPr lang="en-CA" sz="2400" dirty="0"/>
              <a:t> Layer Model for Cloud.</a:t>
            </a:r>
          </a:p>
          <a:p>
            <a:pPr>
              <a:spcBef>
                <a:spcPts val="600"/>
              </a:spcBef>
              <a:spcAft>
                <a:spcPts val="600"/>
              </a:spcAft>
            </a:pPr>
            <a:r>
              <a:rPr lang="en-CA" sz="2400" dirty="0"/>
              <a:t>It represents the </a:t>
            </a:r>
            <a:r>
              <a:rPr lang="en-CA" sz="2400" b="1" dirty="0"/>
              <a:t>major conceptual </a:t>
            </a:r>
            <a:r>
              <a:rPr lang="en-CA" sz="2400" dirty="0"/>
              <a:t>components needed to provide any compute service.</a:t>
            </a:r>
          </a:p>
          <a:p>
            <a:pPr>
              <a:spcBef>
                <a:spcPts val="600"/>
              </a:spcBef>
              <a:spcAft>
                <a:spcPts val="600"/>
              </a:spcAft>
            </a:pPr>
            <a:r>
              <a:rPr lang="en-CA" sz="2400" dirty="0"/>
              <a:t>From the bottom up, there is a </a:t>
            </a:r>
            <a:r>
              <a:rPr lang="en-CA" sz="2400" b="1" dirty="0"/>
              <a:t>physical infrastructure </a:t>
            </a:r>
            <a:r>
              <a:rPr lang="en-CA" sz="2400" dirty="0"/>
              <a:t>where the software runs. </a:t>
            </a:r>
          </a:p>
          <a:p>
            <a:pPr lvl="1">
              <a:spcBef>
                <a:spcPts val="600"/>
              </a:spcBef>
              <a:spcAft>
                <a:spcPts val="600"/>
              </a:spcAft>
            </a:pPr>
            <a:r>
              <a:rPr lang="en-CA" dirty="0"/>
              <a:t>Locations, energy, datacentres, servers, network equipment, etc.</a:t>
            </a:r>
          </a:p>
          <a:p>
            <a:pPr>
              <a:spcBef>
                <a:spcPts val="600"/>
              </a:spcBef>
              <a:spcAft>
                <a:spcPts val="600"/>
              </a:spcAft>
            </a:pPr>
            <a:r>
              <a:rPr lang="en-CA" sz="2400" dirty="0"/>
              <a:t>The cloud is created by the </a:t>
            </a:r>
            <a:r>
              <a:rPr lang="en-CA" sz="2400" b="1" dirty="0"/>
              <a:t>virtualization of resources </a:t>
            </a:r>
            <a:r>
              <a:rPr lang="en-CA" sz="2400" dirty="0"/>
              <a:t>on top of this physical infrastructure. </a:t>
            </a:r>
          </a:p>
          <a:p>
            <a:pPr lvl="1">
              <a:spcBef>
                <a:spcPts val="600"/>
              </a:spcBef>
              <a:spcAft>
                <a:spcPts val="600"/>
              </a:spcAft>
            </a:pPr>
            <a:r>
              <a:rPr lang="en-CA" dirty="0"/>
              <a:t>That requires </a:t>
            </a:r>
            <a:r>
              <a:rPr lang="en-CA" b="1" dirty="0"/>
              <a:t>hypervisors</a:t>
            </a:r>
            <a:r>
              <a:rPr lang="en-CA" dirty="0"/>
              <a:t>. </a:t>
            </a:r>
            <a:r>
              <a:rPr lang="en-US" dirty="0"/>
              <a:t>A hypervisor creates and runs virtual machines or any kind of virtual resource in general.</a:t>
            </a:r>
            <a:endParaRPr lang="en-CA" dirty="0"/>
          </a:p>
          <a:p>
            <a:pPr>
              <a:spcBef>
                <a:spcPts val="600"/>
              </a:spcBef>
              <a:spcAft>
                <a:spcPts val="600"/>
              </a:spcAft>
            </a:pPr>
            <a:endParaRPr lang="en-CA" sz="2400" dirty="0"/>
          </a:p>
          <a:p>
            <a:pPr>
              <a:spcBef>
                <a:spcPts val="600"/>
              </a:spcBef>
              <a:spcAft>
                <a:spcPts val="600"/>
              </a:spcAft>
            </a:pPr>
            <a:endParaRPr lang="en-CA" sz="2400" dirty="0"/>
          </a:p>
          <a:p>
            <a:pPr>
              <a:spcBef>
                <a:spcPts val="600"/>
              </a:spcBef>
              <a:spcAft>
                <a:spcPts val="600"/>
              </a:spcAft>
            </a:pPr>
            <a:endParaRPr lang="en-CA" sz="2400" dirty="0"/>
          </a:p>
        </p:txBody>
      </p:sp>
      <p:pic>
        <p:nvPicPr>
          <p:cNvPr id="5" name="Picture 4">
            <a:extLst>
              <a:ext uri="{FF2B5EF4-FFF2-40B4-BE49-F238E27FC236}">
                <a16:creationId xmlns:a16="http://schemas.microsoft.com/office/drawing/2014/main" id="{8742DBC6-73E9-4F76-9253-AF837C56BE2D}"/>
              </a:ext>
            </a:extLst>
          </p:cNvPr>
          <p:cNvPicPr>
            <a:picLocks noChangeAspect="1"/>
          </p:cNvPicPr>
          <p:nvPr/>
        </p:nvPicPr>
        <p:blipFill>
          <a:blip r:embed="rId2"/>
          <a:stretch>
            <a:fillRect/>
          </a:stretch>
        </p:blipFill>
        <p:spPr>
          <a:xfrm>
            <a:off x="9403114" y="176006"/>
            <a:ext cx="2442681" cy="6505987"/>
          </a:xfrm>
          <a:prstGeom prst="rect">
            <a:avLst/>
          </a:prstGeom>
        </p:spPr>
      </p:pic>
      <p:sp>
        <p:nvSpPr>
          <p:cNvPr id="11" name="Rectangle 10">
            <a:extLst>
              <a:ext uri="{FF2B5EF4-FFF2-40B4-BE49-F238E27FC236}">
                <a16:creationId xmlns:a16="http://schemas.microsoft.com/office/drawing/2014/main" id="{21E4E83E-3CE5-4D26-8A8B-25424667B048}"/>
              </a:ext>
            </a:extLst>
          </p:cNvPr>
          <p:cNvSpPr/>
          <p:nvPr/>
        </p:nvSpPr>
        <p:spPr>
          <a:xfrm>
            <a:off x="9476690" y="4495800"/>
            <a:ext cx="2276475" cy="2058720"/>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rgbClr val="FFFF00"/>
                </a:solidFill>
              </a:rPr>
              <a:t>Physical </a:t>
            </a:r>
            <a:r>
              <a:rPr lang="en-CA" b="1" dirty="0">
                <a:solidFill>
                  <a:schemeClr val="bg1"/>
                </a:solidFill>
              </a:rPr>
              <a:t>Infrastructure</a:t>
            </a:r>
          </a:p>
        </p:txBody>
      </p:sp>
      <p:sp>
        <p:nvSpPr>
          <p:cNvPr id="12" name="Rectangle 11">
            <a:extLst>
              <a:ext uri="{FF2B5EF4-FFF2-40B4-BE49-F238E27FC236}">
                <a16:creationId xmlns:a16="http://schemas.microsoft.com/office/drawing/2014/main" id="{DC152DE8-2590-4F37-83B9-37E7D98691C8}"/>
              </a:ext>
            </a:extLst>
          </p:cNvPr>
          <p:cNvSpPr/>
          <p:nvPr/>
        </p:nvSpPr>
        <p:spPr>
          <a:xfrm>
            <a:off x="9476690" y="3821986"/>
            <a:ext cx="2286001" cy="673814"/>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rgbClr val="FFFF00"/>
                </a:solidFill>
              </a:rPr>
              <a:t>Virtual</a:t>
            </a:r>
          </a:p>
          <a:p>
            <a:pPr algn="ctr"/>
            <a:r>
              <a:rPr lang="en-CA" b="1" dirty="0">
                <a:solidFill>
                  <a:schemeClr val="bg1"/>
                </a:solidFill>
              </a:rPr>
              <a:t> Infrastructure</a:t>
            </a:r>
          </a:p>
        </p:txBody>
      </p:sp>
      <p:sp>
        <p:nvSpPr>
          <p:cNvPr id="7" name="Cube 6">
            <a:extLst>
              <a:ext uri="{FF2B5EF4-FFF2-40B4-BE49-F238E27FC236}">
                <a16:creationId xmlns:a16="http://schemas.microsoft.com/office/drawing/2014/main" id="{2E08877F-6BD1-4503-94B9-E54944CF46F0}"/>
              </a:ext>
            </a:extLst>
          </p:cNvPr>
          <p:cNvSpPr/>
          <p:nvPr/>
        </p:nvSpPr>
        <p:spPr>
          <a:xfrm>
            <a:off x="11219766" y="3657440"/>
            <a:ext cx="476250" cy="207230"/>
          </a:xfrm>
          <a:prstGeom prst="cube">
            <a:avLst>
              <a:gd name="adj" fmla="val 3189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b="1" dirty="0">
                <a:solidFill>
                  <a:srgbClr val="FFFF00"/>
                </a:solidFill>
              </a:rPr>
              <a:t>VM</a:t>
            </a:r>
          </a:p>
        </p:txBody>
      </p:sp>
      <p:sp>
        <p:nvSpPr>
          <p:cNvPr id="14" name="Cube 13">
            <a:extLst>
              <a:ext uri="{FF2B5EF4-FFF2-40B4-BE49-F238E27FC236}">
                <a16:creationId xmlns:a16="http://schemas.microsoft.com/office/drawing/2014/main" id="{7FA57A56-BEB3-4800-A73C-06DE15A4D558}"/>
              </a:ext>
            </a:extLst>
          </p:cNvPr>
          <p:cNvSpPr/>
          <p:nvPr/>
        </p:nvSpPr>
        <p:spPr>
          <a:xfrm>
            <a:off x="9552890" y="3666570"/>
            <a:ext cx="476250" cy="207230"/>
          </a:xfrm>
          <a:prstGeom prst="cube">
            <a:avLst>
              <a:gd name="adj" fmla="val 3189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b="1" dirty="0">
                <a:solidFill>
                  <a:schemeClr val="tx1"/>
                </a:solidFill>
              </a:rPr>
              <a:t>VM</a:t>
            </a:r>
          </a:p>
        </p:txBody>
      </p:sp>
      <p:sp>
        <p:nvSpPr>
          <p:cNvPr id="15" name="Cube 14">
            <a:extLst>
              <a:ext uri="{FF2B5EF4-FFF2-40B4-BE49-F238E27FC236}">
                <a16:creationId xmlns:a16="http://schemas.microsoft.com/office/drawing/2014/main" id="{D2AB4B3D-ECAB-4515-819A-DA24980D4678}"/>
              </a:ext>
            </a:extLst>
          </p:cNvPr>
          <p:cNvSpPr/>
          <p:nvPr/>
        </p:nvSpPr>
        <p:spPr>
          <a:xfrm>
            <a:off x="10386328" y="3666570"/>
            <a:ext cx="476250" cy="207230"/>
          </a:xfrm>
          <a:prstGeom prst="cube">
            <a:avLst>
              <a:gd name="adj" fmla="val 31896"/>
            </a:avLst>
          </a:prstGeom>
          <a:solidFill>
            <a:srgbClr val="66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b="1" dirty="0">
                <a:solidFill>
                  <a:schemeClr val="tx1"/>
                </a:solidFill>
              </a:rPr>
              <a:t>VM</a:t>
            </a:r>
          </a:p>
        </p:txBody>
      </p:sp>
    </p:spTree>
    <p:extLst>
      <p:ext uri="{BB962C8B-B14F-4D97-AF65-F5344CB8AC3E}">
        <p14:creationId xmlns:p14="http://schemas.microsoft.com/office/powerpoint/2010/main" val="377128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down)">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wipe(down)">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ppt_x"/>
                                          </p:val>
                                        </p:tav>
                                        <p:tav tm="100000">
                                          <p:val>
                                            <p:strVal val="#ppt_x"/>
                                          </p:val>
                                        </p:tav>
                                      </p:tavLst>
                                    </p:anim>
                                    <p:anim calcmode="lin" valueType="num">
                                      <p:cBhvr additive="base">
                                        <p:cTn id="53" dur="500" fill="hold"/>
                                        <p:tgtEl>
                                          <p:spTgt spid="7"/>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additive="base">
                                        <p:cTn id="56" dur="500" fill="hold"/>
                                        <p:tgtEl>
                                          <p:spTgt spid="14"/>
                                        </p:tgtEl>
                                        <p:attrNameLst>
                                          <p:attrName>ppt_x</p:attrName>
                                        </p:attrNameLst>
                                      </p:cBhvr>
                                      <p:tavLst>
                                        <p:tav tm="0">
                                          <p:val>
                                            <p:strVal val="#ppt_x"/>
                                          </p:val>
                                        </p:tav>
                                        <p:tav tm="100000">
                                          <p:val>
                                            <p:strVal val="#ppt_x"/>
                                          </p:val>
                                        </p:tav>
                                      </p:tavLst>
                                    </p:anim>
                                    <p:anim calcmode="lin" valueType="num">
                                      <p:cBhvr additive="base">
                                        <p:cTn id="57" dur="500" fill="hold"/>
                                        <p:tgtEl>
                                          <p:spTgt spid="14"/>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additive="base">
                                        <p:cTn id="60" dur="500" fill="hold"/>
                                        <p:tgtEl>
                                          <p:spTgt spid="15"/>
                                        </p:tgtEl>
                                        <p:attrNameLst>
                                          <p:attrName>ppt_x</p:attrName>
                                        </p:attrNameLst>
                                      </p:cBhvr>
                                      <p:tavLst>
                                        <p:tav tm="0">
                                          <p:val>
                                            <p:strVal val="#ppt_x"/>
                                          </p:val>
                                        </p:tav>
                                        <p:tav tm="100000">
                                          <p:val>
                                            <p:strVal val="#ppt_x"/>
                                          </p:val>
                                        </p:tav>
                                      </p:tavLst>
                                    </p:anim>
                                    <p:anim calcmode="lin" valueType="num">
                                      <p:cBhvr additive="base">
                                        <p:cTn id="6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7" grpId="0" animBg="1"/>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7F530-CB88-4C05-92C9-682D8835357F}"/>
              </a:ext>
            </a:extLst>
          </p:cNvPr>
          <p:cNvSpPr>
            <a:spLocks noGrp="1"/>
          </p:cNvSpPr>
          <p:nvPr>
            <p:ph type="title"/>
          </p:nvPr>
        </p:nvSpPr>
        <p:spPr>
          <a:xfrm>
            <a:off x="838200" y="82193"/>
            <a:ext cx="10515600" cy="955497"/>
          </a:xfrm>
        </p:spPr>
        <p:txBody>
          <a:bodyPr>
            <a:normAutofit/>
          </a:bodyPr>
          <a:lstStyle/>
          <a:p>
            <a:r>
              <a:rPr lang="en-CA" dirty="0"/>
              <a:t>Infrastructure as a Service </a:t>
            </a:r>
            <a:r>
              <a:rPr lang="en-CA" b="1" dirty="0">
                <a:solidFill>
                  <a:srgbClr val="FF0000"/>
                </a:solidFill>
              </a:rPr>
              <a:t>IaaS</a:t>
            </a:r>
          </a:p>
        </p:txBody>
      </p:sp>
      <p:sp>
        <p:nvSpPr>
          <p:cNvPr id="3" name="Content Placeholder 2">
            <a:extLst>
              <a:ext uri="{FF2B5EF4-FFF2-40B4-BE49-F238E27FC236}">
                <a16:creationId xmlns:a16="http://schemas.microsoft.com/office/drawing/2014/main" id="{F902FF47-1FFD-4DA0-AC3E-8326E841ABEA}"/>
              </a:ext>
            </a:extLst>
          </p:cNvPr>
          <p:cNvSpPr>
            <a:spLocks noGrp="1"/>
          </p:cNvSpPr>
          <p:nvPr>
            <p:ph idx="1"/>
          </p:nvPr>
        </p:nvSpPr>
        <p:spPr>
          <a:xfrm>
            <a:off x="838200" y="1222625"/>
            <a:ext cx="10515600" cy="4643919"/>
          </a:xfrm>
          <a:ln>
            <a:solidFill>
              <a:schemeClr val="accent1"/>
            </a:solidFill>
          </a:ln>
        </p:spPr>
        <p:txBody>
          <a:bodyPr>
            <a:normAutofit/>
          </a:bodyPr>
          <a:lstStyle/>
          <a:p>
            <a:pPr>
              <a:spcBef>
                <a:spcPts val="600"/>
              </a:spcBef>
              <a:spcAft>
                <a:spcPts val="600"/>
              </a:spcAft>
            </a:pPr>
            <a:r>
              <a:rPr lang="en-CA" sz="3200" dirty="0"/>
              <a:t>If the application becomes overrun with requests, more resources need to be added. </a:t>
            </a:r>
          </a:p>
          <a:p>
            <a:pPr>
              <a:spcBef>
                <a:spcPts val="600"/>
              </a:spcBef>
              <a:spcAft>
                <a:spcPts val="600"/>
              </a:spcAft>
            </a:pPr>
            <a:r>
              <a:rPr lang="en-CA" sz="3200" dirty="0"/>
              <a:t>That implies buying or leasing new servers, provisioning, licensing, etc. It will take time to satisfy the demand for the service. </a:t>
            </a:r>
          </a:p>
          <a:p>
            <a:pPr>
              <a:spcBef>
                <a:spcPts val="600"/>
              </a:spcBef>
              <a:spcAft>
                <a:spcPts val="600"/>
              </a:spcAft>
            </a:pPr>
            <a:r>
              <a:rPr lang="en-CA" sz="3200" dirty="0"/>
              <a:t>By the time that the added capacity is provided, the service might have lost interest because of bad user experience.</a:t>
            </a:r>
          </a:p>
          <a:p>
            <a:pPr>
              <a:spcBef>
                <a:spcPts val="600"/>
              </a:spcBef>
              <a:spcAft>
                <a:spcPts val="600"/>
              </a:spcAft>
            </a:pPr>
            <a:r>
              <a:rPr lang="en-CA" sz="3200" dirty="0"/>
              <a:t>If the application is underused, money is being wasted into the excessive equipment, scaling down is not feasible.</a:t>
            </a:r>
          </a:p>
        </p:txBody>
      </p:sp>
    </p:spTree>
    <p:extLst>
      <p:ext uri="{BB962C8B-B14F-4D97-AF65-F5344CB8AC3E}">
        <p14:creationId xmlns:p14="http://schemas.microsoft.com/office/powerpoint/2010/main" val="273464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barn(inVertical)">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AAA7-829A-4C60-B2C3-8B6367F837E9}"/>
              </a:ext>
            </a:extLst>
          </p:cNvPr>
          <p:cNvSpPr>
            <a:spLocks noGrp="1"/>
          </p:cNvSpPr>
          <p:nvPr>
            <p:ph type="title"/>
          </p:nvPr>
        </p:nvSpPr>
        <p:spPr>
          <a:xfrm>
            <a:off x="258460" y="205637"/>
            <a:ext cx="2788578" cy="754758"/>
          </a:xfrm>
        </p:spPr>
        <p:txBody>
          <a:bodyPr>
            <a:normAutofit/>
          </a:bodyPr>
          <a:lstStyle/>
          <a:p>
            <a:r>
              <a:rPr lang="en-CA" dirty="0"/>
              <a:t>Definition</a:t>
            </a:r>
          </a:p>
        </p:txBody>
      </p:sp>
      <p:sp>
        <p:nvSpPr>
          <p:cNvPr id="3" name="Content Placeholder 2">
            <a:extLst>
              <a:ext uri="{FF2B5EF4-FFF2-40B4-BE49-F238E27FC236}">
                <a16:creationId xmlns:a16="http://schemas.microsoft.com/office/drawing/2014/main" id="{A0DC9097-2594-4D47-85B8-996A3303FC36}"/>
              </a:ext>
            </a:extLst>
          </p:cNvPr>
          <p:cNvSpPr>
            <a:spLocks noGrp="1"/>
          </p:cNvSpPr>
          <p:nvPr>
            <p:ph idx="1"/>
          </p:nvPr>
        </p:nvSpPr>
        <p:spPr>
          <a:xfrm>
            <a:off x="258460" y="1119884"/>
            <a:ext cx="7067013" cy="4951308"/>
          </a:xfrm>
          <a:ln>
            <a:solidFill>
              <a:schemeClr val="accent5">
                <a:lumMod val="75000"/>
              </a:schemeClr>
            </a:solidFill>
          </a:ln>
        </p:spPr>
        <p:txBody>
          <a:bodyPr>
            <a:noAutofit/>
          </a:bodyPr>
          <a:lstStyle/>
          <a:p>
            <a:pPr>
              <a:spcBef>
                <a:spcPts val="600"/>
              </a:spcBef>
              <a:spcAft>
                <a:spcPts val="600"/>
              </a:spcAft>
            </a:pPr>
            <a:r>
              <a:rPr lang="en-US" b="1" dirty="0">
                <a:solidFill>
                  <a:srgbClr val="0000FF"/>
                </a:solidFill>
              </a:rPr>
              <a:t>Vertical Scaling:</a:t>
            </a:r>
          </a:p>
          <a:p>
            <a:pPr lvl="1">
              <a:spcBef>
                <a:spcPts val="600"/>
              </a:spcBef>
              <a:spcAft>
                <a:spcPts val="600"/>
              </a:spcAft>
            </a:pPr>
            <a:r>
              <a:rPr lang="en-US" sz="2800" b="1" dirty="0"/>
              <a:t>Scaling </a:t>
            </a:r>
            <a:r>
              <a:rPr lang="en-US" sz="2800" b="1" dirty="0">
                <a:solidFill>
                  <a:srgbClr val="FF0000"/>
                </a:solidFill>
              </a:rPr>
              <a:t>Up</a:t>
            </a:r>
            <a:r>
              <a:rPr lang="en-US" sz="2800" b="1" dirty="0"/>
              <a:t>:</a:t>
            </a:r>
            <a:endParaRPr lang="en-US" sz="2800" dirty="0"/>
          </a:p>
          <a:p>
            <a:pPr lvl="1">
              <a:spcBef>
                <a:spcPts val="600"/>
              </a:spcBef>
              <a:spcAft>
                <a:spcPts val="600"/>
              </a:spcAft>
            </a:pPr>
            <a:r>
              <a:rPr lang="en-US" sz="2800" dirty="0"/>
              <a:t>It is either adding more capacity (CPU, memory, storage) to an existing resource.</a:t>
            </a:r>
          </a:p>
          <a:p>
            <a:pPr lvl="1">
              <a:spcBef>
                <a:spcPts val="600"/>
              </a:spcBef>
              <a:spcAft>
                <a:spcPts val="600"/>
              </a:spcAft>
            </a:pPr>
            <a:r>
              <a:rPr lang="en-US" sz="2800" dirty="0"/>
              <a:t>Or completely changing the </a:t>
            </a:r>
            <a:r>
              <a:rPr lang="en-US" sz="2800" b="1" dirty="0"/>
              <a:t>instance type. </a:t>
            </a:r>
            <a:r>
              <a:rPr lang="en-US" sz="2800" dirty="0"/>
              <a:t>For example, dynamically changing a server from </a:t>
            </a:r>
            <a:r>
              <a:rPr lang="en-US" sz="2800" b="1" dirty="0"/>
              <a:t>T</a:t>
            </a:r>
            <a:r>
              <a:rPr lang="en-US" sz="2800" dirty="0"/>
              <a:t>iny to e</a:t>
            </a:r>
            <a:r>
              <a:rPr lang="en-US" sz="2800" b="1" dirty="0"/>
              <a:t>X</a:t>
            </a:r>
            <a:r>
              <a:rPr lang="en-US" sz="2800" dirty="0"/>
              <a:t>tra size.</a:t>
            </a:r>
          </a:p>
          <a:p>
            <a:pPr lvl="1">
              <a:spcBef>
                <a:spcPts val="600"/>
              </a:spcBef>
              <a:spcAft>
                <a:spcPts val="600"/>
              </a:spcAft>
            </a:pPr>
            <a:r>
              <a:rPr lang="en-US" sz="2800" b="1" dirty="0"/>
              <a:t>Scaling </a:t>
            </a:r>
            <a:r>
              <a:rPr lang="en-US" sz="2800" b="1" dirty="0">
                <a:solidFill>
                  <a:srgbClr val="FF0000"/>
                </a:solidFill>
              </a:rPr>
              <a:t>Down</a:t>
            </a:r>
            <a:r>
              <a:rPr lang="en-US" sz="2800" dirty="0"/>
              <a:t>:</a:t>
            </a:r>
          </a:p>
          <a:p>
            <a:pPr lvl="1">
              <a:spcBef>
                <a:spcPts val="600"/>
              </a:spcBef>
              <a:spcAft>
                <a:spcPts val="600"/>
              </a:spcAft>
            </a:pPr>
            <a:r>
              <a:rPr lang="en-US" sz="2800" dirty="0"/>
              <a:t>Removing excessive capacity; for example, too much, unneeded storage.</a:t>
            </a:r>
          </a:p>
        </p:txBody>
      </p:sp>
      <p:pic>
        <p:nvPicPr>
          <p:cNvPr id="10" name="Picture 9">
            <a:extLst>
              <a:ext uri="{FF2B5EF4-FFF2-40B4-BE49-F238E27FC236}">
                <a16:creationId xmlns:a16="http://schemas.microsoft.com/office/drawing/2014/main" id="{32E65F63-7163-45AD-84BF-C6DC3B6B39E7}"/>
              </a:ext>
            </a:extLst>
          </p:cNvPr>
          <p:cNvPicPr>
            <a:picLocks noChangeAspect="1"/>
          </p:cNvPicPr>
          <p:nvPr/>
        </p:nvPicPr>
        <p:blipFill>
          <a:blip r:embed="rId2"/>
          <a:stretch>
            <a:fillRect/>
          </a:stretch>
        </p:blipFill>
        <p:spPr>
          <a:xfrm>
            <a:off x="7647290" y="365126"/>
            <a:ext cx="4286250" cy="2238375"/>
          </a:xfrm>
          <a:prstGeom prst="rect">
            <a:avLst/>
          </a:prstGeom>
        </p:spPr>
      </p:pic>
      <p:pic>
        <p:nvPicPr>
          <p:cNvPr id="12" name="Picture 11">
            <a:extLst>
              <a:ext uri="{FF2B5EF4-FFF2-40B4-BE49-F238E27FC236}">
                <a16:creationId xmlns:a16="http://schemas.microsoft.com/office/drawing/2014/main" id="{45EA72BF-0D2E-4B62-870C-BC6F30C55C18}"/>
              </a:ext>
            </a:extLst>
          </p:cNvPr>
          <p:cNvPicPr>
            <a:picLocks noChangeAspect="1"/>
          </p:cNvPicPr>
          <p:nvPr/>
        </p:nvPicPr>
        <p:blipFill>
          <a:blip r:embed="rId3"/>
          <a:stretch>
            <a:fillRect/>
          </a:stretch>
        </p:blipFill>
        <p:spPr>
          <a:xfrm>
            <a:off x="7647290" y="3570269"/>
            <a:ext cx="4133850" cy="2219325"/>
          </a:xfrm>
          <a:prstGeom prst="rect">
            <a:avLst/>
          </a:prstGeom>
        </p:spPr>
      </p:pic>
    </p:spTree>
    <p:extLst>
      <p:ext uri="{BB962C8B-B14F-4D97-AF65-F5344CB8AC3E}">
        <p14:creationId xmlns:p14="http://schemas.microsoft.com/office/powerpoint/2010/main" val="417182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randombar(horizontal)">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AAA7-829A-4C60-B2C3-8B6367F837E9}"/>
              </a:ext>
            </a:extLst>
          </p:cNvPr>
          <p:cNvSpPr>
            <a:spLocks noGrp="1"/>
          </p:cNvSpPr>
          <p:nvPr>
            <p:ph type="title"/>
          </p:nvPr>
        </p:nvSpPr>
        <p:spPr>
          <a:xfrm>
            <a:off x="472612" y="195005"/>
            <a:ext cx="2788578" cy="754758"/>
          </a:xfrm>
        </p:spPr>
        <p:txBody>
          <a:bodyPr>
            <a:normAutofit/>
          </a:bodyPr>
          <a:lstStyle/>
          <a:p>
            <a:r>
              <a:rPr lang="en-CA" dirty="0"/>
              <a:t>Definition</a:t>
            </a:r>
          </a:p>
        </p:txBody>
      </p:sp>
      <p:sp>
        <p:nvSpPr>
          <p:cNvPr id="3" name="Content Placeholder 2">
            <a:extLst>
              <a:ext uri="{FF2B5EF4-FFF2-40B4-BE49-F238E27FC236}">
                <a16:creationId xmlns:a16="http://schemas.microsoft.com/office/drawing/2014/main" id="{A0DC9097-2594-4D47-85B8-996A3303FC36}"/>
              </a:ext>
            </a:extLst>
          </p:cNvPr>
          <p:cNvSpPr>
            <a:spLocks noGrp="1"/>
          </p:cNvSpPr>
          <p:nvPr>
            <p:ph idx="1"/>
          </p:nvPr>
        </p:nvSpPr>
        <p:spPr>
          <a:xfrm>
            <a:off x="472612" y="1119884"/>
            <a:ext cx="5866544" cy="4440944"/>
          </a:xfrm>
          <a:ln>
            <a:solidFill>
              <a:schemeClr val="accent5">
                <a:lumMod val="75000"/>
              </a:schemeClr>
            </a:solidFill>
          </a:ln>
        </p:spPr>
        <p:txBody>
          <a:bodyPr>
            <a:normAutofit/>
          </a:bodyPr>
          <a:lstStyle/>
          <a:p>
            <a:pPr>
              <a:spcBef>
                <a:spcPts val="600"/>
              </a:spcBef>
              <a:spcAft>
                <a:spcPts val="600"/>
              </a:spcAft>
            </a:pPr>
            <a:r>
              <a:rPr lang="en-US" b="1" dirty="0">
                <a:solidFill>
                  <a:srgbClr val="0000FF"/>
                </a:solidFill>
              </a:rPr>
              <a:t>Horizontal Scaling</a:t>
            </a:r>
            <a:r>
              <a:rPr lang="en-US" dirty="0">
                <a:solidFill>
                  <a:srgbClr val="0000FF"/>
                </a:solidFill>
              </a:rPr>
              <a:t>:</a:t>
            </a:r>
          </a:p>
          <a:p>
            <a:pPr lvl="1">
              <a:spcBef>
                <a:spcPts val="600"/>
              </a:spcBef>
              <a:spcAft>
                <a:spcPts val="600"/>
              </a:spcAft>
            </a:pPr>
            <a:r>
              <a:rPr lang="en-US" sz="2800" b="1" dirty="0"/>
              <a:t>Scaling </a:t>
            </a:r>
            <a:r>
              <a:rPr lang="en-US" sz="2800" b="1" dirty="0">
                <a:solidFill>
                  <a:srgbClr val="FF0000"/>
                </a:solidFill>
              </a:rPr>
              <a:t>out</a:t>
            </a:r>
            <a:r>
              <a:rPr lang="en-US" sz="2800" b="1" dirty="0"/>
              <a:t>:</a:t>
            </a:r>
            <a:endParaRPr lang="en-US" sz="2800" dirty="0"/>
          </a:p>
          <a:p>
            <a:pPr lvl="1">
              <a:spcBef>
                <a:spcPts val="600"/>
              </a:spcBef>
              <a:spcAft>
                <a:spcPts val="600"/>
              </a:spcAft>
            </a:pPr>
            <a:r>
              <a:rPr lang="en-US" sz="2800" dirty="0"/>
              <a:t>More machines are added (as in a pool of resources) to share the processing of the workload.</a:t>
            </a:r>
          </a:p>
          <a:p>
            <a:pPr lvl="1">
              <a:spcBef>
                <a:spcPts val="600"/>
              </a:spcBef>
              <a:spcAft>
                <a:spcPts val="600"/>
              </a:spcAft>
            </a:pPr>
            <a:r>
              <a:rPr lang="en-US" sz="2800" b="1" dirty="0"/>
              <a:t>Scaling </a:t>
            </a:r>
            <a:r>
              <a:rPr lang="en-US" sz="2800" b="1" dirty="0">
                <a:solidFill>
                  <a:srgbClr val="FF0000"/>
                </a:solidFill>
              </a:rPr>
              <a:t>in</a:t>
            </a:r>
            <a:r>
              <a:rPr lang="en-US" sz="2800" b="1" dirty="0"/>
              <a:t>:</a:t>
            </a:r>
            <a:endParaRPr lang="en-US" sz="2800" dirty="0"/>
          </a:p>
          <a:p>
            <a:pPr lvl="1">
              <a:spcBef>
                <a:spcPts val="600"/>
              </a:spcBef>
              <a:spcAft>
                <a:spcPts val="600"/>
              </a:spcAft>
            </a:pPr>
            <a:r>
              <a:rPr lang="en-US" sz="2800" dirty="0"/>
              <a:t>Resources are removed because they are not needed, or they are excessive.</a:t>
            </a:r>
          </a:p>
        </p:txBody>
      </p:sp>
      <p:pic>
        <p:nvPicPr>
          <p:cNvPr id="10" name="Picture 9">
            <a:extLst>
              <a:ext uri="{FF2B5EF4-FFF2-40B4-BE49-F238E27FC236}">
                <a16:creationId xmlns:a16="http://schemas.microsoft.com/office/drawing/2014/main" id="{712E9E6E-9268-4F92-8328-040C8EBF56E7}"/>
              </a:ext>
            </a:extLst>
          </p:cNvPr>
          <p:cNvPicPr>
            <a:picLocks noChangeAspect="1"/>
          </p:cNvPicPr>
          <p:nvPr/>
        </p:nvPicPr>
        <p:blipFill>
          <a:blip r:embed="rId2"/>
          <a:stretch>
            <a:fillRect/>
          </a:stretch>
        </p:blipFill>
        <p:spPr>
          <a:xfrm>
            <a:off x="6743218" y="2072169"/>
            <a:ext cx="4371975" cy="1028700"/>
          </a:xfrm>
          <a:prstGeom prst="rect">
            <a:avLst/>
          </a:prstGeom>
        </p:spPr>
      </p:pic>
      <p:pic>
        <p:nvPicPr>
          <p:cNvPr id="12" name="Picture 11">
            <a:extLst>
              <a:ext uri="{FF2B5EF4-FFF2-40B4-BE49-F238E27FC236}">
                <a16:creationId xmlns:a16="http://schemas.microsoft.com/office/drawing/2014/main" id="{C614CD2C-F58F-494B-A2DA-8D95A09D57D4}"/>
              </a:ext>
            </a:extLst>
          </p:cNvPr>
          <p:cNvPicPr>
            <a:picLocks noChangeAspect="1"/>
          </p:cNvPicPr>
          <p:nvPr/>
        </p:nvPicPr>
        <p:blipFill>
          <a:blip r:embed="rId3"/>
          <a:stretch>
            <a:fillRect/>
          </a:stretch>
        </p:blipFill>
        <p:spPr>
          <a:xfrm>
            <a:off x="6645613" y="4041811"/>
            <a:ext cx="4962525" cy="952500"/>
          </a:xfrm>
          <a:prstGeom prst="rect">
            <a:avLst/>
          </a:prstGeom>
        </p:spPr>
      </p:pic>
    </p:spTree>
    <p:extLst>
      <p:ext uri="{BB962C8B-B14F-4D97-AF65-F5344CB8AC3E}">
        <p14:creationId xmlns:p14="http://schemas.microsoft.com/office/powerpoint/2010/main" val="6952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barn(inVertical)">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barn(inVertical)">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arn(inVertical)">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barn(inVertical)">
                                      <p:cBhvr>
                                        <p:cTn id="3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7F530-CB88-4C05-92C9-682D8835357F}"/>
              </a:ext>
            </a:extLst>
          </p:cNvPr>
          <p:cNvSpPr>
            <a:spLocks noGrp="1"/>
          </p:cNvSpPr>
          <p:nvPr>
            <p:ph type="title"/>
          </p:nvPr>
        </p:nvSpPr>
        <p:spPr>
          <a:xfrm>
            <a:off x="838200" y="184372"/>
            <a:ext cx="10515600" cy="1006476"/>
          </a:xfrm>
        </p:spPr>
        <p:txBody>
          <a:bodyPr/>
          <a:lstStyle/>
          <a:p>
            <a:r>
              <a:rPr lang="en-CA" dirty="0"/>
              <a:t>Infrastructure as a Service </a:t>
            </a:r>
            <a:r>
              <a:rPr lang="en-CA" b="1" dirty="0">
                <a:solidFill>
                  <a:srgbClr val="FF0000"/>
                </a:solidFill>
              </a:rPr>
              <a:t>IaaS</a:t>
            </a:r>
          </a:p>
        </p:txBody>
      </p:sp>
      <p:sp>
        <p:nvSpPr>
          <p:cNvPr id="3" name="Content Placeholder 2">
            <a:extLst>
              <a:ext uri="{FF2B5EF4-FFF2-40B4-BE49-F238E27FC236}">
                <a16:creationId xmlns:a16="http://schemas.microsoft.com/office/drawing/2014/main" id="{F902FF47-1FFD-4DA0-AC3E-8326E841ABEA}"/>
              </a:ext>
            </a:extLst>
          </p:cNvPr>
          <p:cNvSpPr>
            <a:spLocks noGrp="1"/>
          </p:cNvSpPr>
          <p:nvPr>
            <p:ph idx="1"/>
          </p:nvPr>
        </p:nvSpPr>
        <p:spPr>
          <a:xfrm>
            <a:off x="838200" y="1190848"/>
            <a:ext cx="10515600" cy="5199319"/>
          </a:xfrm>
          <a:ln>
            <a:solidFill>
              <a:schemeClr val="accent1"/>
            </a:solidFill>
          </a:ln>
        </p:spPr>
        <p:txBody>
          <a:bodyPr>
            <a:normAutofit lnSpcReduction="10000"/>
          </a:bodyPr>
          <a:lstStyle/>
          <a:p>
            <a:pPr>
              <a:spcBef>
                <a:spcPts val="600"/>
              </a:spcBef>
              <a:spcAft>
                <a:spcPts val="600"/>
              </a:spcAft>
            </a:pPr>
            <a:r>
              <a:rPr lang="en-CA" sz="3200" dirty="0"/>
              <a:t>Two keywords:</a:t>
            </a:r>
            <a:r>
              <a:rPr lang="en-CA" sz="3200" dirty="0">
                <a:solidFill>
                  <a:srgbClr val="FF0000"/>
                </a:solidFill>
              </a:rPr>
              <a:t> </a:t>
            </a:r>
            <a:r>
              <a:rPr lang="en-CA" sz="3200" b="1" dirty="0">
                <a:solidFill>
                  <a:srgbClr val="FF0000"/>
                </a:solidFill>
              </a:rPr>
              <a:t>Elasticity</a:t>
            </a:r>
            <a:r>
              <a:rPr lang="en-CA" sz="3200" dirty="0">
                <a:solidFill>
                  <a:srgbClr val="FF0000"/>
                </a:solidFill>
              </a:rPr>
              <a:t> </a:t>
            </a:r>
            <a:r>
              <a:rPr lang="en-CA" sz="3200" dirty="0"/>
              <a:t>and </a:t>
            </a:r>
            <a:r>
              <a:rPr lang="en-CA" sz="3200" b="1" dirty="0">
                <a:solidFill>
                  <a:srgbClr val="FF0000"/>
                </a:solidFill>
              </a:rPr>
              <a:t>On-demand</a:t>
            </a:r>
            <a:r>
              <a:rPr lang="en-CA" sz="3200" dirty="0"/>
              <a:t>.</a:t>
            </a:r>
          </a:p>
          <a:p>
            <a:pPr>
              <a:spcBef>
                <a:spcPts val="600"/>
              </a:spcBef>
              <a:spcAft>
                <a:spcPts val="600"/>
              </a:spcAft>
            </a:pPr>
            <a:r>
              <a:rPr lang="en-CA" sz="3200" dirty="0"/>
              <a:t>IaaS offers </a:t>
            </a:r>
            <a:r>
              <a:rPr lang="en-CA" sz="3200" b="1" dirty="0"/>
              <a:t>elasticity</a:t>
            </a:r>
            <a:r>
              <a:rPr lang="en-CA" sz="3200" dirty="0"/>
              <a:t> on </a:t>
            </a:r>
            <a:r>
              <a:rPr lang="en-CA" sz="3200" b="1" dirty="0"/>
              <a:t>demand</a:t>
            </a:r>
            <a:r>
              <a:rPr lang="en-CA" sz="3200" dirty="0"/>
              <a:t>.</a:t>
            </a:r>
          </a:p>
          <a:p>
            <a:pPr>
              <a:spcBef>
                <a:spcPts val="600"/>
              </a:spcBef>
              <a:spcAft>
                <a:spcPts val="600"/>
              </a:spcAft>
            </a:pPr>
            <a:r>
              <a:rPr lang="en-CA" sz="3200" dirty="0"/>
              <a:t>That means if more resources are needed, the service can be scaled </a:t>
            </a:r>
            <a:r>
              <a:rPr lang="en-CA" sz="3200" b="1" dirty="0"/>
              <a:t>vertically</a:t>
            </a:r>
            <a:r>
              <a:rPr lang="en-CA" sz="3200" dirty="0"/>
              <a:t> or </a:t>
            </a:r>
            <a:r>
              <a:rPr lang="en-CA" sz="3200" b="1" dirty="0"/>
              <a:t>horizontally</a:t>
            </a:r>
            <a:r>
              <a:rPr lang="en-CA" sz="3200" dirty="0"/>
              <a:t> out </a:t>
            </a:r>
            <a:r>
              <a:rPr lang="en-CA" sz="3200" b="1" dirty="0"/>
              <a:t>dynamically</a:t>
            </a:r>
            <a:r>
              <a:rPr lang="en-CA" sz="3200" dirty="0"/>
              <a:t>.</a:t>
            </a:r>
          </a:p>
          <a:p>
            <a:pPr>
              <a:spcBef>
                <a:spcPts val="600"/>
              </a:spcBef>
              <a:spcAft>
                <a:spcPts val="600"/>
              </a:spcAft>
            </a:pPr>
            <a:r>
              <a:rPr lang="en-CA" sz="3200" dirty="0"/>
              <a:t>If less resources is the solution, then the  service can be scaled vertically down or horizontally in </a:t>
            </a:r>
            <a:r>
              <a:rPr lang="en-CA" sz="3200" b="1" dirty="0"/>
              <a:t>dynamically</a:t>
            </a:r>
            <a:r>
              <a:rPr lang="en-CA" sz="3200" dirty="0"/>
              <a:t>.</a:t>
            </a:r>
          </a:p>
          <a:p>
            <a:pPr>
              <a:spcBef>
                <a:spcPts val="600"/>
              </a:spcBef>
              <a:spcAft>
                <a:spcPts val="600"/>
              </a:spcAft>
            </a:pPr>
            <a:r>
              <a:rPr lang="en-CA" sz="3200" dirty="0"/>
              <a:t>The cloud contains enough resources to provision any resource as soon as the customer request them (on demand for a price)</a:t>
            </a:r>
          </a:p>
          <a:p>
            <a:pPr>
              <a:spcBef>
                <a:spcPts val="600"/>
              </a:spcBef>
              <a:spcAft>
                <a:spcPts val="600"/>
              </a:spcAft>
            </a:pPr>
            <a:r>
              <a:rPr lang="en-CA" sz="3200" dirty="0"/>
              <a:t>That is the great advantage of IaaS and the main difference with respect an on-premise datacenter.</a:t>
            </a:r>
          </a:p>
        </p:txBody>
      </p:sp>
    </p:spTree>
    <p:extLst>
      <p:ext uri="{BB962C8B-B14F-4D97-AF65-F5344CB8AC3E}">
        <p14:creationId xmlns:p14="http://schemas.microsoft.com/office/powerpoint/2010/main" val="98813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barn(inVertical)">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arn(inVertical)">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0EAF5-4C99-4228-8BDD-D6C36C02112F}"/>
              </a:ext>
            </a:extLst>
          </p:cNvPr>
          <p:cNvSpPr>
            <a:spLocks noGrp="1"/>
          </p:cNvSpPr>
          <p:nvPr>
            <p:ph type="title"/>
          </p:nvPr>
        </p:nvSpPr>
        <p:spPr>
          <a:xfrm>
            <a:off x="838199" y="209468"/>
            <a:ext cx="5810249" cy="733508"/>
          </a:xfrm>
        </p:spPr>
        <p:txBody>
          <a:bodyPr>
            <a:normAutofit/>
          </a:bodyPr>
          <a:lstStyle/>
          <a:p>
            <a:r>
              <a:rPr lang="en-CA" dirty="0"/>
              <a:t>IaaS</a:t>
            </a:r>
          </a:p>
        </p:txBody>
      </p:sp>
      <p:sp>
        <p:nvSpPr>
          <p:cNvPr id="8" name="Content Placeholder 7">
            <a:extLst>
              <a:ext uri="{FF2B5EF4-FFF2-40B4-BE49-F238E27FC236}">
                <a16:creationId xmlns:a16="http://schemas.microsoft.com/office/drawing/2014/main" id="{3A2A2BC4-5FCC-4308-95A9-2BAB5E1988CC}"/>
              </a:ext>
            </a:extLst>
          </p:cNvPr>
          <p:cNvSpPr>
            <a:spLocks noGrp="1"/>
          </p:cNvSpPr>
          <p:nvPr>
            <p:ph sz="half" idx="1"/>
          </p:nvPr>
        </p:nvSpPr>
        <p:spPr>
          <a:xfrm>
            <a:off x="286512" y="990684"/>
            <a:ext cx="6361938" cy="5705556"/>
          </a:xfrm>
          <a:ln>
            <a:solidFill>
              <a:schemeClr val="accent1"/>
            </a:solidFill>
          </a:ln>
        </p:spPr>
        <p:txBody>
          <a:bodyPr>
            <a:normAutofit lnSpcReduction="10000"/>
          </a:bodyPr>
          <a:lstStyle/>
          <a:p>
            <a:pPr>
              <a:spcBef>
                <a:spcPts val="600"/>
              </a:spcBef>
              <a:spcAft>
                <a:spcPts val="600"/>
              </a:spcAft>
            </a:pPr>
            <a:r>
              <a:rPr lang="en-CA" dirty="0"/>
              <a:t>The figure shows the same four possible configurations that were shown with PaaS Elastic Beanstalk.</a:t>
            </a:r>
          </a:p>
          <a:p>
            <a:pPr>
              <a:spcBef>
                <a:spcPts val="600"/>
              </a:spcBef>
              <a:spcAft>
                <a:spcPts val="600"/>
              </a:spcAft>
            </a:pPr>
            <a:r>
              <a:rPr lang="en-CA" dirty="0"/>
              <a:t>When the customer uses IaaS then every one of the components must be individually configured.</a:t>
            </a:r>
          </a:p>
          <a:p>
            <a:pPr>
              <a:spcBef>
                <a:spcPts val="600"/>
              </a:spcBef>
              <a:spcAft>
                <a:spcPts val="600"/>
              </a:spcAft>
            </a:pPr>
            <a:r>
              <a:rPr lang="en-CA" dirty="0"/>
              <a:t>That implies that the customer must know how to deal with several services and place everything together.</a:t>
            </a:r>
          </a:p>
          <a:p>
            <a:pPr>
              <a:spcBef>
                <a:spcPts val="600"/>
              </a:spcBef>
              <a:spcAft>
                <a:spcPts val="600"/>
              </a:spcAft>
            </a:pPr>
            <a:r>
              <a:rPr lang="en-CA" dirty="0"/>
              <a:t>For example, the Virtual Machines VM must be created and configured. The elastic load balancer must be created too and the connections among the components must be completed.</a:t>
            </a:r>
          </a:p>
        </p:txBody>
      </p:sp>
      <p:pic>
        <p:nvPicPr>
          <p:cNvPr id="14" name="Content Placeholder 13" descr="Diagram&#10;&#10;Description automatically generated">
            <a:extLst>
              <a:ext uri="{FF2B5EF4-FFF2-40B4-BE49-F238E27FC236}">
                <a16:creationId xmlns:a16="http://schemas.microsoft.com/office/drawing/2014/main" id="{75A37840-6DBD-43BE-BF35-E1D2FBB6CF7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1650" y="365126"/>
            <a:ext cx="5133838" cy="6283407"/>
          </a:xfrm>
        </p:spPr>
      </p:pic>
    </p:spTree>
    <p:extLst>
      <p:ext uri="{BB962C8B-B14F-4D97-AF65-F5344CB8AC3E}">
        <p14:creationId xmlns:p14="http://schemas.microsoft.com/office/powerpoint/2010/main" val="128416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bg/>
                                          </p:spTgt>
                                        </p:tgtEl>
                                        <p:attrNameLst>
                                          <p:attrName>style.visibility</p:attrName>
                                        </p:attrNameLst>
                                      </p:cBhvr>
                                      <p:to>
                                        <p:strVal val="visible"/>
                                      </p:to>
                                    </p:set>
                                    <p:animEffect transition="in" filter="barn(inVertical)">
                                      <p:cBhvr>
                                        <p:cTn id="12" dur="500"/>
                                        <p:tgtEl>
                                          <p:spTgt spid="8">
                                            <p:bg/>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barn(inVertical)">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barn(inVertical)">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barn(inVertical)">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barn(inVertical)">
                                      <p:cBhvr>
                                        <p:cTn id="3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0CA1-D7FD-4F15-B57D-2F1057286D32}"/>
              </a:ext>
            </a:extLst>
          </p:cNvPr>
          <p:cNvSpPr>
            <a:spLocks noGrp="1"/>
          </p:cNvSpPr>
          <p:nvPr>
            <p:ph type="title"/>
          </p:nvPr>
        </p:nvSpPr>
        <p:spPr>
          <a:xfrm>
            <a:off x="838200" y="141842"/>
            <a:ext cx="10515600" cy="1325563"/>
          </a:xfrm>
        </p:spPr>
        <p:txBody>
          <a:bodyPr/>
          <a:lstStyle/>
          <a:p>
            <a:pPr algn="ctr"/>
            <a:r>
              <a:rPr lang="en-CA" dirty="0"/>
              <a:t>IaaS</a:t>
            </a:r>
          </a:p>
        </p:txBody>
      </p:sp>
      <p:sp>
        <p:nvSpPr>
          <p:cNvPr id="3" name="Content Placeholder 2">
            <a:extLst>
              <a:ext uri="{FF2B5EF4-FFF2-40B4-BE49-F238E27FC236}">
                <a16:creationId xmlns:a16="http://schemas.microsoft.com/office/drawing/2014/main" id="{A92C95A9-0D1F-44A4-96D5-454F0ACC9100}"/>
              </a:ext>
            </a:extLst>
          </p:cNvPr>
          <p:cNvSpPr>
            <a:spLocks noGrp="1"/>
          </p:cNvSpPr>
          <p:nvPr>
            <p:ph idx="1"/>
          </p:nvPr>
        </p:nvSpPr>
        <p:spPr>
          <a:xfrm>
            <a:off x="838200" y="1467405"/>
            <a:ext cx="10515600" cy="3455469"/>
          </a:xfrm>
          <a:ln>
            <a:solidFill>
              <a:schemeClr val="accent1"/>
            </a:solidFill>
          </a:ln>
        </p:spPr>
        <p:txBody>
          <a:bodyPr>
            <a:noAutofit/>
          </a:bodyPr>
          <a:lstStyle/>
          <a:p>
            <a:pPr>
              <a:spcBef>
                <a:spcPts val="600"/>
              </a:spcBef>
              <a:spcAft>
                <a:spcPts val="600"/>
              </a:spcAft>
            </a:pPr>
            <a:r>
              <a:rPr lang="en-CA" sz="3200" dirty="0"/>
              <a:t>IaaS offers a pliable model.</a:t>
            </a:r>
          </a:p>
          <a:p>
            <a:pPr>
              <a:spcBef>
                <a:spcPts val="600"/>
              </a:spcBef>
              <a:spcAft>
                <a:spcPts val="600"/>
              </a:spcAft>
            </a:pPr>
            <a:r>
              <a:rPr lang="en-CA" sz="3200" dirty="0"/>
              <a:t>Customers can replicate their current </a:t>
            </a:r>
            <a:r>
              <a:rPr lang="en-CA" sz="3200" b="1" dirty="0"/>
              <a:t>on-prem infrastructure </a:t>
            </a:r>
            <a:r>
              <a:rPr lang="en-CA" sz="3200" dirty="0"/>
              <a:t>inside an IaaS cloud provider to migrate entirely.</a:t>
            </a:r>
          </a:p>
          <a:p>
            <a:pPr>
              <a:spcBef>
                <a:spcPts val="600"/>
              </a:spcBef>
              <a:spcAft>
                <a:spcPts val="600"/>
              </a:spcAft>
            </a:pPr>
            <a:r>
              <a:rPr lang="en-CA" sz="3200" dirty="0"/>
              <a:t>Or in a mixed format, part of the on-prem DC is migrated to the IaaS cloud and part remains on-prem.</a:t>
            </a:r>
          </a:p>
          <a:p>
            <a:pPr>
              <a:spcBef>
                <a:spcPts val="600"/>
              </a:spcBef>
              <a:spcAft>
                <a:spcPts val="600"/>
              </a:spcAft>
            </a:pPr>
            <a:r>
              <a:rPr lang="en-CA" sz="3200" dirty="0"/>
              <a:t>The two parts create a </a:t>
            </a:r>
            <a:r>
              <a:rPr lang="en-CA" sz="3200" b="1" dirty="0"/>
              <a:t>Hybrid model </a:t>
            </a:r>
            <a:r>
              <a:rPr lang="en-CA" sz="3200" dirty="0"/>
              <a:t>environment.</a:t>
            </a:r>
          </a:p>
        </p:txBody>
      </p:sp>
    </p:spTree>
    <p:extLst>
      <p:ext uri="{BB962C8B-B14F-4D97-AF65-F5344CB8AC3E}">
        <p14:creationId xmlns:p14="http://schemas.microsoft.com/office/powerpoint/2010/main" val="2041761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49BCC-EB41-4409-8B43-2102FA365A8F}"/>
              </a:ext>
            </a:extLst>
          </p:cNvPr>
          <p:cNvSpPr>
            <a:spLocks noGrp="1"/>
          </p:cNvSpPr>
          <p:nvPr>
            <p:ph type="title"/>
          </p:nvPr>
        </p:nvSpPr>
        <p:spPr>
          <a:xfrm>
            <a:off x="838200" y="365125"/>
            <a:ext cx="10515600" cy="1325563"/>
          </a:xfrm>
        </p:spPr>
        <p:txBody>
          <a:bodyPr/>
          <a:lstStyle/>
          <a:p>
            <a:pPr algn="ctr"/>
            <a:r>
              <a:rPr lang="en-CA" dirty="0"/>
              <a:t>These are providers of IaaS:</a:t>
            </a:r>
          </a:p>
        </p:txBody>
      </p:sp>
      <p:sp>
        <p:nvSpPr>
          <p:cNvPr id="3" name="Content Placeholder 2">
            <a:extLst>
              <a:ext uri="{FF2B5EF4-FFF2-40B4-BE49-F238E27FC236}">
                <a16:creationId xmlns:a16="http://schemas.microsoft.com/office/drawing/2014/main" id="{FAACCE7A-277D-4243-9942-158C93FC2E09}"/>
              </a:ext>
            </a:extLst>
          </p:cNvPr>
          <p:cNvSpPr>
            <a:spLocks noGrp="1"/>
          </p:cNvSpPr>
          <p:nvPr>
            <p:ph idx="1"/>
          </p:nvPr>
        </p:nvSpPr>
        <p:spPr>
          <a:xfrm>
            <a:off x="838200" y="1825625"/>
            <a:ext cx="10515600" cy="4351338"/>
          </a:xfrm>
          <a:ln>
            <a:solidFill>
              <a:schemeClr val="accent1"/>
            </a:solidFill>
          </a:ln>
        </p:spPr>
        <p:txBody>
          <a:bodyPr>
            <a:noAutofit/>
          </a:bodyPr>
          <a:lstStyle/>
          <a:p>
            <a:pPr>
              <a:spcBef>
                <a:spcPts val="600"/>
              </a:spcBef>
              <a:spcAft>
                <a:spcPts val="600"/>
              </a:spcAft>
            </a:pPr>
            <a:r>
              <a:rPr lang="en-CA" dirty="0"/>
              <a:t>Amazon Web Services AWS</a:t>
            </a:r>
          </a:p>
          <a:p>
            <a:pPr>
              <a:spcBef>
                <a:spcPts val="600"/>
              </a:spcBef>
              <a:spcAft>
                <a:spcPts val="600"/>
              </a:spcAft>
            </a:pPr>
            <a:r>
              <a:rPr lang="en-CA" dirty="0"/>
              <a:t>Microsoft Azure</a:t>
            </a:r>
          </a:p>
          <a:p>
            <a:pPr>
              <a:spcBef>
                <a:spcPts val="600"/>
              </a:spcBef>
              <a:spcAft>
                <a:spcPts val="600"/>
              </a:spcAft>
            </a:pPr>
            <a:r>
              <a:rPr lang="en-CA" dirty="0"/>
              <a:t>Google Compute Engine GPC</a:t>
            </a:r>
          </a:p>
          <a:p>
            <a:pPr>
              <a:spcBef>
                <a:spcPts val="600"/>
              </a:spcBef>
              <a:spcAft>
                <a:spcPts val="600"/>
              </a:spcAft>
            </a:pPr>
            <a:r>
              <a:rPr lang="en-CA" dirty="0"/>
              <a:t>Digital Ocean</a:t>
            </a:r>
          </a:p>
          <a:p>
            <a:pPr>
              <a:spcBef>
                <a:spcPts val="600"/>
              </a:spcBef>
              <a:spcAft>
                <a:spcPts val="600"/>
              </a:spcAft>
            </a:pPr>
            <a:r>
              <a:rPr lang="en-CA" dirty="0"/>
              <a:t>Oracle Cloud</a:t>
            </a:r>
          </a:p>
          <a:p>
            <a:pPr>
              <a:spcBef>
                <a:spcPts val="600"/>
              </a:spcBef>
              <a:spcAft>
                <a:spcPts val="600"/>
              </a:spcAft>
            </a:pPr>
            <a:r>
              <a:rPr lang="en-CA" dirty="0"/>
              <a:t>IBM</a:t>
            </a:r>
          </a:p>
          <a:p>
            <a:pPr>
              <a:spcBef>
                <a:spcPts val="600"/>
              </a:spcBef>
              <a:spcAft>
                <a:spcPts val="600"/>
              </a:spcAft>
            </a:pPr>
            <a:r>
              <a:rPr lang="en-CA" dirty="0"/>
              <a:t>Rackspace</a:t>
            </a:r>
          </a:p>
          <a:p>
            <a:pPr>
              <a:spcBef>
                <a:spcPts val="600"/>
              </a:spcBef>
              <a:spcAft>
                <a:spcPts val="600"/>
              </a:spcAft>
            </a:pPr>
            <a:r>
              <a:rPr lang="en-CA" dirty="0"/>
              <a:t>Linode</a:t>
            </a:r>
          </a:p>
        </p:txBody>
      </p:sp>
      <p:pic>
        <p:nvPicPr>
          <p:cNvPr id="5" name="Picture 4">
            <a:extLst>
              <a:ext uri="{FF2B5EF4-FFF2-40B4-BE49-F238E27FC236}">
                <a16:creationId xmlns:a16="http://schemas.microsoft.com/office/drawing/2014/main" id="{1584D5A5-62E3-4BF7-B554-2800B96150C2}"/>
              </a:ext>
            </a:extLst>
          </p:cNvPr>
          <p:cNvPicPr>
            <a:picLocks noChangeAspect="1"/>
          </p:cNvPicPr>
          <p:nvPr/>
        </p:nvPicPr>
        <p:blipFill>
          <a:blip r:embed="rId3"/>
          <a:stretch>
            <a:fillRect/>
          </a:stretch>
        </p:blipFill>
        <p:spPr>
          <a:xfrm>
            <a:off x="10456059" y="1961787"/>
            <a:ext cx="518920" cy="342313"/>
          </a:xfrm>
          <a:prstGeom prst="rect">
            <a:avLst/>
          </a:prstGeom>
        </p:spPr>
      </p:pic>
      <p:pic>
        <p:nvPicPr>
          <p:cNvPr id="7" name="Picture 6">
            <a:extLst>
              <a:ext uri="{FF2B5EF4-FFF2-40B4-BE49-F238E27FC236}">
                <a16:creationId xmlns:a16="http://schemas.microsoft.com/office/drawing/2014/main" id="{D7A1FE01-6C4E-4890-ABA4-817CE88F4F70}"/>
              </a:ext>
            </a:extLst>
          </p:cNvPr>
          <p:cNvPicPr>
            <a:picLocks noChangeAspect="1"/>
          </p:cNvPicPr>
          <p:nvPr/>
        </p:nvPicPr>
        <p:blipFill>
          <a:blip r:embed="rId4"/>
          <a:stretch>
            <a:fillRect/>
          </a:stretch>
        </p:blipFill>
        <p:spPr>
          <a:xfrm>
            <a:off x="10435854" y="2334636"/>
            <a:ext cx="518920" cy="344684"/>
          </a:xfrm>
          <a:prstGeom prst="rect">
            <a:avLst/>
          </a:prstGeom>
        </p:spPr>
      </p:pic>
      <p:pic>
        <p:nvPicPr>
          <p:cNvPr id="9" name="Picture 8">
            <a:extLst>
              <a:ext uri="{FF2B5EF4-FFF2-40B4-BE49-F238E27FC236}">
                <a16:creationId xmlns:a16="http://schemas.microsoft.com/office/drawing/2014/main" id="{3BF5B18B-4AD7-47BE-B6AD-DE59EF2EE7C8}"/>
              </a:ext>
            </a:extLst>
          </p:cNvPr>
          <p:cNvPicPr>
            <a:picLocks noChangeAspect="1"/>
          </p:cNvPicPr>
          <p:nvPr/>
        </p:nvPicPr>
        <p:blipFill>
          <a:blip r:embed="rId5"/>
          <a:stretch>
            <a:fillRect/>
          </a:stretch>
        </p:blipFill>
        <p:spPr>
          <a:xfrm>
            <a:off x="10435854" y="2827564"/>
            <a:ext cx="513293" cy="423044"/>
          </a:xfrm>
          <a:prstGeom prst="rect">
            <a:avLst/>
          </a:prstGeom>
        </p:spPr>
      </p:pic>
      <p:pic>
        <p:nvPicPr>
          <p:cNvPr id="11" name="Picture 10">
            <a:extLst>
              <a:ext uri="{FF2B5EF4-FFF2-40B4-BE49-F238E27FC236}">
                <a16:creationId xmlns:a16="http://schemas.microsoft.com/office/drawing/2014/main" id="{06014152-AEFB-435B-9D4E-E0528FC11899}"/>
              </a:ext>
            </a:extLst>
          </p:cNvPr>
          <p:cNvPicPr>
            <a:picLocks noChangeAspect="1"/>
          </p:cNvPicPr>
          <p:nvPr/>
        </p:nvPicPr>
        <p:blipFill>
          <a:blip r:embed="rId6"/>
          <a:stretch>
            <a:fillRect/>
          </a:stretch>
        </p:blipFill>
        <p:spPr>
          <a:xfrm>
            <a:off x="10370730" y="3398852"/>
            <a:ext cx="665199" cy="475142"/>
          </a:xfrm>
          <a:prstGeom prst="rect">
            <a:avLst/>
          </a:prstGeom>
        </p:spPr>
      </p:pic>
      <p:pic>
        <p:nvPicPr>
          <p:cNvPr id="13" name="Picture 12">
            <a:extLst>
              <a:ext uri="{FF2B5EF4-FFF2-40B4-BE49-F238E27FC236}">
                <a16:creationId xmlns:a16="http://schemas.microsoft.com/office/drawing/2014/main" id="{52BCA093-B67D-4BC8-94F5-D5D53956DB67}"/>
              </a:ext>
            </a:extLst>
          </p:cNvPr>
          <p:cNvPicPr>
            <a:picLocks noChangeAspect="1"/>
          </p:cNvPicPr>
          <p:nvPr/>
        </p:nvPicPr>
        <p:blipFill>
          <a:blip r:embed="rId7"/>
          <a:stretch>
            <a:fillRect/>
          </a:stretch>
        </p:blipFill>
        <p:spPr>
          <a:xfrm>
            <a:off x="10435854" y="4051463"/>
            <a:ext cx="534952" cy="276916"/>
          </a:xfrm>
          <a:prstGeom prst="rect">
            <a:avLst/>
          </a:prstGeom>
        </p:spPr>
      </p:pic>
      <p:pic>
        <p:nvPicPr>
          <p:cNvPr id="15" name="Picture 14">
            <a:extLst>
              <a:ext uri="{FF2B5EF4-FFF2-40B4-BE49-F238E27FC236}">
                <a16:creationId xmlns:a16="http://schemas.microsoft.com/office/drawing/2014/main" id="{AC01021C-DA16-4D01-82A2-2C72B3149FBC}"/>
              </a:ext>
            </a:extLst>
          </p:cNvPr>
          <p:cNvPicPr>
            <a:picLocks noChangeAspect="1"/>
          </p:cNvPicPr>
          <p:nvPr/>
        </p:nvPicPr>
        <p:blipFill>
          <a:blip r:embed="rId8"/>
          <a:stretch>
            <a:fillRect/>
          </a:stretch>
        </p:blipFill>
        <p:spPr>
          <a:xfrm>
            <a:off x="10390878" y="4505848"/>
            <a:ext cx="624904" cy="370313"/>
          </a:xfrm>
          <a:prstGeom prst="rect">
            <a:avLst/>
          </a:prstGeom>
        </p:spPr>
      </p:pic>
      <p:pic>
        <p:nvPicPr>
          <p:cNvPr id="17" name="Picture 16">
            <a:extLst>
              <a:ext uri="{FF2B5EF4-FFF2-40B4-BE49-F238E27FC236}">
                <a16:creationId xmlns:a16="http://schemas.microsoft.com/office/drawing/2014/main" id="{9DC03211-7D90-409A-B0EE-F5266E782DDC}"/>
              </a:ext>
            </a:extLst>
          </p:cNvPr>
          <p:cNvPicPr>
            <a:picLocks noChangeAspect="1"/>
          </p:cNvPicPr>
          <p:nvPr/>
        </p:nvPicPr>
        <p:blipFill>
          <a:blip r:embed="rId9"/>
          <a:stretch>
            <a:fillRect/>
          </a:stretch>
        </p:blipFill>
        <p:spPr>
          <a:xfrm>
            <a:off x="10233903" y="5172650"/>
            <a:ext cx="938855" cy="366192"/>
          </a:xfrm>
          <a:prstGeom prst="rect">
            <a:avLst/>
          </a:prstGeom>
        </p:spPr>
      </p:pic>
      <p:pic>
        <p:nvPicPr>
          <p:cNvPr id="19" name="Picture 18">
            <a:extLst>
              <a:ext uri="{FF2B5EF4-FFF2-40B4-BE49-F238E27FC236}">
                <a16:creationId xmlns:a16="http://schemas.microsoft.com/office/drawing/2014/main" id="{1C5CD34C-5DCC-4F5E-83D2-D409E9F61414}"/>
              </a:ext>
            </a:extLst>
          </p:cNvPr>
          <p:cNvPicPr>
            <a:picLocks noChangeAspect="1"/>
          </p:cNvPicPr>
          <p:nvPr/>
        </p:nvPicPr>
        <p:blipFill>
          <a:blip r:embed="rId10"/>
          <a:stretch>
            <a:fillRect/>
          </a:stretch>
        </p:blipFill>
        <p:spPr>
          <a:xfrm>
            <a:off x="10233903" y="5698404"/>
            <a:ext cx="990975" cy="406341"/>
          </a:xfrm>
          <a:prstGeom prst="rect">
            <a:avLst/>
          </a:prstGeom>
        </p:spPr>
      </p:pic>
    </p:spTree>
    <p:extLst>
      <p:ext uri="{BB962C8B-B14F-4D97-AF65-F5344CB8AC3E}">
        <p14:creationId xmlns:p14="http://schemas.microsoft.com/office/powerpoint/2010/main" val="179984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arn(inVertical)">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barn(inVertical)">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barn(inVertical)">
                                      <p:cBhvr>
                                        <p:cTn id="34" dur="5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barn(inVertical)">
                                      <p:cBhvr>
                                        <p:cTn id="43" dur="5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barn(inVertical)">
                                      <p:cBhvr>
                                        <p:cTn id="52" dur="500"/>
                                        <p:tgtEl>
                                          <p:spTgt spid="3">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nodeType="click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Effect transition="in" filter="barn(inVertical)">
                                      <p:cBhvr>
                                        <p:cTn id="61" dur="500"/>
                                        <p:tgtEl>
                                          <p:spTgt spid="3">
                                            <p:txEl>
                                              <p:pRg st="6" end="6"/>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nodeType="clickEffect">
                                  <p:stCondLst>
                                    <p:cond delay="0"/>
                                  </p:stCondLst>
                                  <p:childTnLst>
                                    <p:set>
                                      <p:cBhvr>
                                        <p:cTn id="69" dur="1" fill="hold">
                                          <p:stCondLst>
                                            <p:cond delay="0"/>
                                          </p:stCondLst>
                                        </p:cTn>
                                        <p:tgtEl>
                                          <p:spTgt spid="3">
                                            <p:txEl>
                                              <p:pRg st="7" end="7"/>
                                            </p:txEl>
                                          </p:spTgt>
                                        </p:tgtEl>
                                        <p:attrNameLst>
                                          <p:attrName>style.visibility</p:attrName>
                                        </p:attrNameLst>
                                      </p:cBhvr>
                                      <p:to>
                                        <p:strVal val="visible"/>
                                      </p:to>
                                    </p:set>
                                    <p:animEffect transition="in" filter="barn(inVertical)">
                                      <p:cBhvr>
                                        <p:cTn id="70" dur="500"/>
                                        <p:tgtEl>
                                          <p:spTgt spid="3">
                                            <p:txEl>
                                              <p:pRg st="7" end="7"/>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1B4E-B9C6-4215-8F15-48B54C894EA1}"/>
              </a:ext>
            </a:extLst>
          </p:cNvPr>
          <p:cNvSpPr>
            <a:spLocks noGrp="1"/>
          </p:cNvSpPr>
          <p:nvPr>
            <p:ph type="title"/>
          </p:nvPr>
        </p:nvSpPr>
        <p:spPr>
          <a:xfrm>
            <a:off x="838200" y="365125"/>
            <a:ext cx="7637980" cy="1325563"/>
          </a:xfrm>
        </p:spPr>
        <p:txBody>
          <a:bodyPr/>
          <a:lstStyle/>
          <a:p>
            <a:r>
              <a:rPr lang="en-CA" dirty="0"/>
              <a:t>Infrastructure as a Service </a:t>
            </a:r>
            <a:r>
              <a:rPr lang="en-CA" b="1" dirty="0">
                <a:solidFill>
                  <a:srgbClr val="FF0000"/>
                </a:solidFill>
              </a:rPr>
              <a:t>IaaS</a:t>
            </a:r>
          </a:p>
        </p:txBody>
      </p:sp>
      <p:sp>
        <p:nvSpPr>
          <p:cNvPr id="3" name="Content Placeholder 2">
            <a:extLst>
              <a:ext uri="{FF2B5EF4-FFF2-40B4-BE49-F238E27FC236}">
                <a16:creationId xmlns:a16="http://schemas.microsoft.com/office/drawing/2014/main" id="{64F6B9A7-F6FC-4DFC-ACCE-CD23C458467F}"/>
              </a:ext>
            </a:extLst>
          </p:cNvPr>
          <p:cNvSpPr>
            <a:spLocks noGrp="1"/>
          </p:cNvSpPr>
          <p:nvPr>
            <p:ph idx="1"/>
          </p:nvPr>
        </p:nvSpPr>
        <p:spPr>
          <a:xfrm>
            <a:off x="626724" y="1690688"/>
            <a:ext cx="8897420" cy="4014787"/>
          </a:xfrm>
          <a:ln>
            <a:solidFill>
              <a:schemeClr val="accent1"/>
            </a:solidFill>
          </a:ln>
        </p:spPr>
        <p:txBody>
          <a:bodyPr>
            <a:normAutofit/>
          </a:bodyPr>
          <a:lstStyle/>
          <a:p>
            <a:pPr>
              <a:spcBef>
                <a:spcPts val="600"/>
              </a:spcBef>
              <a:spcAft>
                <a:spcPts val="600"/>
              </a:spcAft>
            </a:pPr>
            <a:r>
              <a:rPr lang="en-CA" sz="3200" dirty="0"/>
              <a:t>The typical customer of IaaS must have a complete set of skill and knowledge to deal with every aspect of both </a:t>
            </a:r>
            <a:r>
              <a:rPr lang="en-CA" sz="3200" b="1" dirty="0"/>
              <a:t>Operations</a:t>
            </a:r>
            <a:r>
              <a:rPr lang="en-CA" sz="3200" dirty="0"/>
              <a:t> and </a:t>
            </a:r>
            <a:r>
              <a:rPr lang="en-CA" sz="3200" b="1" dirty="0"/>
              <a:t>Development</a:t>
            </a:r>
            <a:r>
              <a:rPr lang="en-CA" sz="3200" dirty="0"/>
              <a:t>.</a:t>
            </a:r>
          </a:p>
          <a:p>
            <a:pPr>
              <a:spcBef>
                <a:spcPts val="600"/>
              </a:spcBef>
              <a:spcAft>
                <a:spcPts val="600"/>
              </a:spcAft>
            </a:pPr>
            <a:r>
              <a:rPr lang="en-CA" sz="3200" dirty="0"/>
              <a:t>IaaS requires the deployment of virtual resources on networks and the development of applications that run on those resources.</a:t>
            </a:r>
          </a:p>
          <a:p>
            <a:pPr>
              <a:spcBef>
                <a:spcPts val="600"/>
              </a:spcBef>
              <a:spcAft>
                <a:spcPts val="600"/>
              </a:spcAft>
            </a:pPr>
            <a:r>
              <a:rPr lang="en-CA" sz="3200" dirty="0"/>
              <a:t>For example, an IT department, as a whole, will have such skill set.</a:t>
            </a:r>
          </a:p>
        </p:txBody>
      </p:sp>
      <p:pic>
        <p:nvPicPr>
          <p:cNvPr id="5" name="Picture 4" descr="Diagram&#10;&#10;Description automatically generated">
            <a:extLst>
              <a:ext uri="{FF2B5EF4-FFF2-40B4-BE49-F238E27FC236}">
                <a16:creationId xmlns:a16="http://schemas.microsoft.com/office/drawing/2014/main" id="{BA8F48B4-A48F-482C-8E61-9FB0FA758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5620" y="491883"/>
            <a:ext cx="2199525" cy="5874233"/>
          </a:xfrm>
          <a:prstGeom prst="rect">
            <a:avLst/>
          </a:prstGeom>
        </p:spPr>
      </p:pic>
    </p:spTree>
    <p:extLst>
      <p:ext uri="{BB962C8B-B14F-4D97-AF65-F5344CB8AC3E}">
        <p14:creationId xmlns:p14="http://schemas.microsoft.com/office/powerpoint/2010/main" val="388913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barn(inVertical)">
                                      <p:cBhvr>
                                        <p:cTn id="12" dur="5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arn(inVertical)">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barn(inVertical)">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barn(inVertical)">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0B38F9-FD49-4645-B7A1-29531840A37F}"/>
              </a:ext>
            </a:extLst>
          </p:cNvPr>
          <p:cNvSpPr>
            <a:spLocks noGrp="1"/>
          </p:cNvSpPr>
          <p:nvPr>
            <p:ph type="title"/>
          </p:nvPr>
        </p:nvSpPr>
        <p:spPr>
          <a:xfrm>
            <a:off x="113134" y="303088"/>
            <a:ext cx="5003395" cy="804951"/>
          </a:xfrm>
        </p:spPr>
        <p:txBody>
          <a:bodyPr>
            <a:normAutofit fontScale="90000"/>
          </a:bodyPr>
          <a:lstStyle/>
          <a:p>
            <a:r>
              <a:rPr lang="en-CA" sz="3600" b="1" dirty="0"/>
              <a:t>Cloud layer model summary</a:t>
            </a:r>
          </a:p>
        </p:txBody>
      </p:sp>
      <p:sp>
        <p:nvSpPr>
          <p:cNvPr id="8" name="Content Placeholder 7">
            <a:extLst>
              <a:ext uri="{FF2B5EF4-FFF2-40B4-BE49-F238E27FC236}">
                <a16:creationId xmlns:a16="http://schemas.microsoft.com/office/drawing/2014/main" id="{34C05236-52A6-4E46-87CD-352F7FACA7BA}"/>
              </a:ext>
            </a:extLst>
          </p:cNvPr>
          <p:cNvSpPr>
            <a:spLocks noGrp="1"/>
          </p:cNvSpPr>
          <p:nvPr>
            <p:ph idx="1"/>
          </p:nvPr>
        </p:nvSpPr>
        <p:spPr>
          <a:xfrm>
            <a:off x="164388" y="1387010"/>
            <a:ext cx="4068565" cy="5260369"/>
          </a:xfrm>
          <a:ln>
            <a:solidFill>
              <a:schemeClr val="accent1"/>
            </a:solidFill>
          </a:ln>
        </p:spPr>
        <p:txBody>
          <a:bodyPr>
            <a:normAutofit lnSpcReduction="10000"/>
          </a:bodyPr>
          <a:lstStyle/>
          <a:p>
            <a:pPr>
              <a:spcBef>
                <a:spcPts val="600"/>
              </a:spcBef>
              <a:spcAft>
                <a:spcPts val="600"/>
              </a:spcAft>
            </a:pPr>
            <a:r>
              <a:rPr lang="en-CA" dirty="0"/>
              <a:t>Clouds are classified according to the level of access to the layers of this model.</a:t>
            </a:r>
          </a:p>
          <a:p>
            <a:pPr>
              <a:spcBef>
                <a:spcPts val="600"/>
              </a:spcBef>
              <a:spcAft>
                <a:spcPts val="600"/>
              </a:spcAft>
            </a:pPr>
            <a:r>
              <a:rPr lang="en-CA" dirty="0"/>
              <a:t>The gray blocks indicate the layers that are beyond the reach of the client (or conversely what it is managed by the cloud provider).</a:t>
            </a:r>
          </a:p>
          <a:p>
            <a:pPr>
              <a:spcBef>
                <a:spcPts val="600"/>
              </a:spcBef>
              <a:spcAft>
                <a:spcPts val="600"/>
              </a:spcAft>
            </a:pPr>
            <a:r>
              <a:rPr lang="en-CA" dirty="0"/>
              <a:t>The orange blocks represent the layers that the customer can directly work on.</a:t>
            </a:r>
          </a:p>
        </p:txBody>
      </p:sp>
      <p:pic>
        <p:nvPicPr>
          <p:cNvPr id="5" name="Picture 4" descr="Table&#10;&#10;Description automatically generated">
            <a:extLst>
              <a:ext uri="{FF2B5EF4-FFF2-40B4-BE49-F238E27FC236}">
                <a16:creationId xmlns:a16="http://schemas.microsoft.com/office/drawing/2014/main" id="{400CD054-1E00-4EDA-860D-4AAA25820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7149" y="1124719"/>
            <a:ext cx="7520463" cy="5522660"/>
          </a:xfrm>
          <a:prstGeom prst="rect">
            <a:avLst/>
          </a:prstGeom>
        </p:spPr>
      </p:pic>
    </p:spTree>
    <p:extLst>
      <p:ext uri="{BB962C8B-B14F-4D97-AF65-F5344CB8AC3E}">
        <p14:creationId xmlns:p14="http://schemas.microsoft.com/office/powerpoint/2010/main" val="182027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bg/>
                                          </p:spTgt>
                                        </p:tgtEl>
                                        <p:attrNameLst>
                                          <p:attrName>style.visibility</p:attrName>
                                        </p:attrNameLst>
                                      </p:cBhvr>
                                      <p:to>
                                        <p:strVal val="visible"/>
                                      </p:to>
                                    </p:set>
                                    <p:animEffect transition="in" filter="barn(inVertical)">
                                      <p:cBhvr>
                                        <p:cTn id="12" dur="500"/>
                                        <p:tgtEl>
                                          <p:spTgt spid="8">
                                            <p:bg/>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barn(inVertical)">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barn(inVertical)">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barn(inVertical)">
                                      <p:cBhvr>
                                        <p:cTn id="2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93D7-56E5-4B76-AE99-ED8A4A61E9DB}"/>
              </a:ext>
            </a:extLst>
          </p:cNvPr>
          <p:cNvSpPr>
            <a:spLocks noGrp="1"/>
          </p:cNvSpPr>
          <p:nvPr>
            <p:ph type="title"/>
          </p:nvPr>
        </p:nvSpPr>
        <p:spPr/>
        <p:txBody>
          <a:bodyPr/>
          <a:lstStyle/>
          <a:p>
            <a:r>
              <a:rPr lang="en-CA" dirty="0"/>
              <a:t>Cloud Models</a:t>
            </a:r>
          </a:p>
        </p:txBody>
      </p:sp>
      <p:sp>
        <p:nvSpPr>
          <p:cNvPr id="3" name="Content Placeholder 2">
            <a:extLst>
              <a:ext uri="{FF2B5EF4-FFF2-40B4-BE49-F238E27FC236}">
                <a16:creationId xmlns:a16="http://schemas.microsoft.com/office/drawing/2014/main" id="{8E7634ED-77CC-4186-8272-7E981F905A20}"/>
              </a:ext>
            </a:extLst>
          </p:cNvPr>
          <p:cNvSpPr>
            <a:spLocks noGrp="1"/>
          </p:cNvSpPr>
          <p:nvPr>
            <p:ph idx="1"/>
          </p:nvPr>
        </p:nvSpPr>
        <p:spPr>
          <a:xfrm>
            <a:off x="838200" y="1825625"/>
            <a:ext cx="10515600" cy="4289425"/>
          </a:xfrm>
          <a:ln>
            <a:solidFill>
              <a:schemeClr val="accent1"/>
            </a:solidFill>
          </a:ln>
        </p:spPr>
        <p:txBody>
          <a:bodyPr/>
          <a:lstStyle/>
          <a:p>
            <a:r>
              <a:rPr lang="en-CA" dirty="0"/>
              <a:t>Cloud providers make available different service profiles to target different customer needs.</a:t>
            </a:r>
          </a:p>
          <a:p>
            <a:r>
              <a:rPr lang="en-CA" dirty="0"/>
              <a:t>Consumers of completed cloud products gravitate toward Software as a Service clouds.</a:t>
            </a:r>
          </a:p>
          <a:p>
            <a:r>
              <a:rPr lang="en-CA" dirty="0"/>
              <a:t>Software application developers naturally consume Platform as a Service.</a:t>
            </a:r>
          </a:p>
          <a:p>
            <a:r>
              <a:rPr lang="en-CA" dirty="0"/>
              <a:t>Organizations that need to deploy complex structures use Infrastructure as a Service.</a:t>
            </a:r>
          </a:p>
          <a:p>
            <a:r>
              <a:rPr lang="en-CA" dirty="0"/>
              <a:t>For mixed necessities, there is the Hybrid cloud model.</a:t>
            </a:r>
          </a:p>
        </p:txBody>
      </p:sp>
    </p:spTree>
    <p:extLst>
      <p:ext uri="{BB962C8B-B14F-4D97-AF65-F5344CB8AC3E}">
        <p14:creationId xmlns:p14="http://schemas.microsoft.com/office/powerpoint/2010/main" val="728547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16D6B-4E0D-47E2-BB81-87A78CD0A611}"/>
              </a:ext>
            </a:extLst>
          </p:cNvPr>
          <p:cNvSpPr>
            <a:spLocks noGrp="1"/>
          </p:cNvSpPr>
          <p:nvPr>
            <p:ph type="title"/>
          </p:nvPr>
        </p:nvSpPr>
        <p:spPr>
          <a:xfrm>
            <a:off x="246578" y="172486"/>
            <a:ext cx="8835775" cy="970515"/>
          </a:xfrm>
        </p:spPr>
        <p:txBody>
          <a:bodyPr/>
          <a:lstStyle/>
          <a:p>
            <a:r>
              <a:rPr lang="en-CA" dirty="0"/>
              <a:t>Cloud Layered Model</a:t>
            </a:r>
          </a:p>
        </p:txBody>
      </p:sp>
      <p:sp>
        <p:nvSpPr>
          <p:cNvPr id="3" name="Content Placeholder 2">
            <a:extLst>
              <a:ext uri="{FF2B5EF4-FFF2-40B4-BE49-F238E27FC236}">
                <a16:creationId xmlns:a16="http://schemas.microsoft.com/office/drawing/2014/main" id="{4F2DE764-F04E-4CC0-BDC8-6B01C37B541A}"/>
              </a:ext>
            </a:extLst>
          </p:cNvPr>
          <p:cNvSpPr>
            <a:spLocks noGrp="1"/>
          </p:cNvSpPr>
          <p:nvPr>
            <p:ph idx="1"/>
          </p:nvPr>
        </p:nvSpPr>
        <p:spPr>
          <a:xfrm>
            <a:off x="246579" y="1143001"/>
            <a:ext cx="8835775" cy="5021494"/>
          </a:xfrm>
          <a:ln>
            <a:solidFill>
              <a:schemeClr val="accent1"/>
            </a:solidFill>
          </a:ln>
        </p:spPr>
        <p:txBody>
          <a:bodyPr>
            <a:normAutofit/>
          </a:bodyPr>
          <a:lstStyle/>
          <a:p>
            <a:pPr>
              <a:spcBef>
                <a:spcPts val="600"/>
              </a:spcBef>
              <a:spcAft>
                <a:spcPts val="600"/>
              </a:spcAft>
            </a:pPr>
            <a:r>
              <a:rPr lang="en-CA" dirty="0"/>
              <a:t>The cloud supports many software processes: </a:t>
            </a:r>
          </a:p>
          <a:p>
            <a:pPr lvl="1">
              <a:spcBef>
                <a:spcPts val="600"/>
              </a:spcBef>
              <a:spcAft>
                <a:spcPts val="600"/>
              </a:spcAft>
            </a:pPr>
            <a:r>
              <a:rPr lang="en-CA" sz="2800" dirty="0"/>
              <a:t>Multiple </a:t>
            </a:r>
            <a:r>
              <a:rPr lang="en-CA" sz="2800" b="1" dirty="0"/>
              <a:t>Operating Systems</a:t>
            </a:r>
            <a:r>
              <a:rPr lang="en-CA" sz="2800" dirty="0"/>
              <a:t>. (typically, all of them).</a:t>
            </a:r>
          </a:p>
          <a:p>
            <a:pPr lvl="1">
              <a:spcBef>
                <a:spcPts val="600"/>
              </a:spcBef>
              <a:spcAft>
                <a:spcPts val="600"/>
              </a:spcAft>
            </a:pPr>
            <a:r>
              <a:rPr lang="en-US" sz="2800" b="1" dirty="0"/>
              <a:t>Middleware</a:t>
            </a:r>
            <a:r>
              <a:rPr lang="en-US" sz="2800" dirty="0"/>
              <a:t> which is the generic named given to the software that provides services to applications. This middleware does not come with the operating system by default.</a:t>
            </a:r>
          </a:p>
          <a:p>
            <a:pPr lvl="1">
              <a:spcBef>
                <a:spcPts val="600"/>
              </a:spcBef>
              <a:spcAft>
                <a:spcPts val="600"/>
              </a:spcAft>
            </a:pPr>
            <a:r>
              <a:rPr lang="en-US" sz="2800" dirty="0"/>
              <a:t>The </a:t>
            </a:r>
            <a:r>
              <a:rPr lang="en-US" sz="2800" b="1" dirty="0"/>
              <a:t>runtime</a:t>
            </a:r>
            <a:r>
              <a:rPr lang="en-US" sz="2800" dirty="0"/>
              <a:t> is fundamentally the execution the computer programs and the environmental resources that it takes to run.</a:t>
            </a:r>
          </a:p>
          <a:p>
            <a:pPr>
              <a:spcBef>
                <a:spcPts val="600"/>
              </a:spcBef>
              <a:spcAft>
                <a:spcPts val="600"/>
              </a:spcAft>
            </a:pPr>
            <a:r>
              <a:rPr lang="en-CA" dirty="0"/>
              <a:t>Finally, the model is completed by the customer applications and the associated data.</a:t>
            </a:r>
          </a:p>
          <a:p>
            <a:pPr>
              <a:spcBef>
                <a:spcPts val="600"/>
              </a:spcBef>
              <a:spcAft>
                <a:spcPts val="600"/>
              </a:spcAft>
            </a:pPr>
            <a:endParaRPr lang="en-CA" dirty="0"/>
          </a:p>
          <a:p>
            <a:pPr>
              <a:spcBef>
                <a:spcPts val="600"/>
              </a:spcBef>
              <a:spcAft>
                <a:spcPts val="600"/>
              </a:spcAft>
            </a:pPr>
            <a:endParaRPr lang="en-US" dirty="0"/>
          </a:p>
          <a:p>
            <a:pPr marL="0" indent="0">
              <a:spcBef>
                <a:spcPts val="600"/>
              </a:spcBef>
              <a:spcAft>
                <a:spcPts val="600"/>
              </a:spcAft>
              <a:buNone/>
            </a:pPr>
            <a:endParaRPr lang="en-CA" dirty="0"/>
          </a:p>
        </p:txBody>
      </p:sp>
      <p:pic>
        <p:nvPicPr>
          <p:cNvPr id="5" name="Picture 4">
            <a:extLst>
              <a:ext uri="{FF2B5EF4-FFF2-40B4-BE49-F238E27FC236}">
                <a16:creationId xmlns:a16="http://schemas.microsoft.com/office/drawing/2014/main" id="{8742DBC6-73E9-4F76-9253-AF837C56BE2D}"/>
              </a:ext>
            </a:extLst>
          </p:cNvPr>
          <p:cNvPicPr>
            <a:picLocks noChangeAspect="1"/>
          </p:cNvPicPr>
          <p:nvPr/>
        </p:nvPicPr>
        <p:blipFill>
          <a:blip r:embed="rId2"/>
          <a:stretch>
            <a:fillRect/>
          </a:stretch>
        </p:blipFill>
        <p:spPr>
          <a:xfrm>
            <a:off x="9403114" y="176006"/>
            <a:ext cx="2442681" cy="6505987"/>
          </a:xfrm>
          <a:prstGeom prst="rect">
            <a:avLst/>
          </a:prstGeom>
        </p:spPr>
      </p:pic>
      <p:sp>
        <p:nvSpPr>
          <p:cNvPr id="4" name="Rectangle 3">
            <a:extLst>
              <a:ext uri="{FF2B5EF4-FFF2-40B4-BE49-F238E27FC236}">
                <a16:creationId xmlns:a16="http://schemas.microsoft.com/office/drawing/2014/main" id="{239CE3A5-C4B7-48FE-A8AF-12990EA00FEF}"/>
              </a:ext>
            </a:extLst>
          </p:cNvPr>
          <p:cNvSpPr/>
          <p:nvPr/>
        </p:nvSpPr>
        <p:spPr>
          <a:xfrm>
            <a:off x="9476691" y="4585306"/>
            <a:ext cx="2276475" cy="1969214"/>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rgbClr val="FFFF00"/>
                </a:solidFill>
              </a:rPr>
              <a:t>Physical </a:t>
            </a:r>
            <a:r>
              <a:rPr lang="en-CA" b="1" dirty="0">
                <a:solidFill>
                  <a:schemeClr val="bg1"/>
                </a:solidFill>
              </a:rPr>
              <a:t>Infrastructure</a:t>
            </a:r>
          </a:p>
        </p:txBody>
      </p:sp>
      <p:sp>
        <p:nvSpPr>
          <p:cNvPr id="11" name="Rectangle 10">
            <a:extLst>
              <a:ext uri="{FF2B5EF4-FFF2-40B4-BE49-F238E27FC236}">
                <a16:creationId xmlns:a16="http://schemas.microsoft.com/office/drawing/2014/main" id="{21E4E83E-3CE5-4D26-8A8B-25424667B048}"/>
              </a:ext>
            </a:extLst>
          </p:cNvPr>
          <p:cNvSpPr/>
          <p:nvPr/>
        </p:nvSpPr>
        <p:spPr>
          <a:xfrm>
            <a:off x="9486216" y="3790950"/>
            <a:ext cx="2276475" cy="276357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rgbClr val="FFFF00"/>
                </a:solidFill>
              </a:rPr>
              <a:t>Virtual and Physical </a:t>
            </a:r>
            <a:r>
              <a:rPr lang="en-CA" b="1" dirty="0">
                <a:solidFill>
                  <a:schemeClr val="bg1"/>
                </a:solidFill>
              </a:rPr>
              <a:t>Infrastructure</a:t>
            </a:r>
          </a:p>
        </p:txBody>
      </p:sp>
      <p:sp>
        <p:nvSpPr>
          <p:cNvPr id="8" name="Rectangle 7">
            <a:extLst>
              <a:ext uri="{FF2B5EF4-FFF2-40B4-BE49-F238E27FC236}">
                <a16:creationId xmlns:a16="http://schemas.microsoft.com/office/drawing/2014/main" id="{8BF5C4ED-031E-4938-A975-7D81582678C1}"/>
              </a:ext>
            </a:extLst>
          </p:cNvPr>
          <p:cNvSpPr/>
          <p:nvPr/>
        </p:nvSpPr>
        <p:spPr>
          <a:xfrm>
            <a:off x="9486216" y="1767798"/>
            <a:ext cx="2276475" cy="2032677"/>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rgbClr val="FFFF00"/>
                </a:solidFill>
              </a:rPr>
              <a:t>Software</a:t>
            </a:r>
          </a:p>
          <a:p>
            <a:pPr algn="ctr"/>
            <a:r>
              <a:rPr lang="en-CA" b="1" dirty="0">
                <a:solidFill>
                  <a:schemeClr val="bg1"/>
                </a:solidFill>
              </a:rPr>
              <a:t>Infrastructure</a:t>
            </a:r>
          </a:p>
        </p:txBody>
      </p:sp>
      <p:sp>
        <p:nvSpPr>
          <p:cNvPr id="9" name="Rectangle 8">
            <a:extLst>
              <a:ext uri="{FF2B5EF4-FFF2-40B4-BE49-F238E27FC236}">
                <a16:creationId xmlns:a16="http://schemas.microsoft.com/office/drawing/2014/main" id="{9689CBD1-E82C-4DD4-A065-47501A1B130A}"/>
              </a:ext>
            </a:extLst>
          </p:cNvPr>
          <p:cNvSpPr/>
          <p:nvPr/>
        </p:nvSpPr>
        <p:spPr>
          <a:xfrm>
            <a:off x="9486216" y="293955"/>
            <a:ext cx="2276475" cy="1336845"/>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rgbClr val="FFFF00"/>
                </a:solidFill>
              </a:rPr>
              <a:t>Customer end use</a:t>
            </a:r>
            <a:endParaRPr lang="en-CA" b="1" dirty="0">
              <a:solidFill>
                <a:schemeClr val="bg1"/>
              </a:solidFill>
            </a:endParaRPr>
          </a:p>
        </p:txBody>
      </p:sp>
    </p:spTree>
    <p:extLst>
      <p:ext uri="{BB962C8B-B14F-4D97-AF65-F5344CB8AC3E}">
        <p14:creationId xmlns:p14="http://schemas.microsoft.com/office/powerpoint/2010/main" val="395430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wipe(down)">
                                      <p:cBhvr>
                                        <p:cTn id="34" dur="5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FDC08-83E7-4129-AC4B-B31BECCFEB25}"/>
              </a:ext>
            </a:extLst>
          </p:cNvPr>
          <p:cNvSpPr>
            <a:spLocks noGrp="1"/>
          </p:cNvSpPr>
          <p:nvPr>
            <p:ph type="title"/>
          </p:nvPr>
        </p:nvSpPr>
        <p:spPr/>
        <p:txBody>
          <a:bodyPr/>
          <a:lstStyle/>
          <a:p>
            <a:r>
              <a:rPr lang="en-CA" dirty="0"/>
              <a:t>Reading</a:t>
            </a:r>
          </a:p>
        </p:txBody>
      </p:sp>
      <p:sp>
        <p:nvSpPr>
          <p:cNvPr id="3" name="Content Placeholder 2">
            <a:extLst>
              <a:ext uri="{FF2B5EF4-FFF2-40B4-BE49-F238E27FC236}">
                <a16:creationId xmlns:a16="http://schemas.microsoft.com/office/drawing/2014/main" id="{13A71684-228F-4DBE-A451-DA27F80F203B}"/>
              </a:ext>
            </a:extLst>
          </p:cNvPr>
          <p:cNvSpPr>
            <a:spLocks noGrp="1"/>
          </p:cNvSpPr>
          <p:nvPr>
            <p:ph idx="1"/>
          </p:nvPr>
        </p:nvSpPr>
        <p:spPr>
          <a:xfrm>
            <a:off x="838200" y="1825625"/>
            <a:ext cx="10515600" cy="4282944"/>
          </a:xfrm>
          <a:ln>
            <a:solidFill>
              <a:schemeClr val="accent1"/>
            </a:solidFill>
          </a:ln>
        </p:spPr>
        <p:txBody>
          <a:bodyPr/>
          <a:lstStyle/>
          <a:p>
            <a:r>
              <a:rPr lang="en-US" b="1" i="0" dirty="0">
                <a:effectLst/>
              </a:rPr>
              <a:t>Sheridan College</a:t>
            </a:r>
            <a:r>
              <a:rPr lang="en-US" b="1" i="0" dirty="0">
                <a:solidFill>
                  <a:srgbClr val="0000FF"/>
                </a:solidFill>
                <a:effectLst/>
              </a:rPr>
              <a:t>. </a:t>
            </a:r>
            <a:r>
              <a:rPr lang="en-US" b="1" i="0" u="sng" dirty="0">
                <a:solidFill>
                  <a:srgbClr val="0000FF"/>
                </a:solidFill>
                <a:effectLst/>
              </a:rPr>
              <a:t>CLOUD COMPUTING, A Strategy for Adoption</a:t>
            </a:r>
            <a:r>
              <a:rPr lang="en-US" b="1" i="0" dirty="0">
                <a:solidFill>
                  <a:srgbClr val="0000FF"/>
                </a:solidFill>
                <a:effectLst/>
              </a:rPr>
              <a:t>, </a:t>
            </a:r>
            <a:r>
              <a:rPr lang="en-US" i="0" dirty="0">
                <a:effectLst/>
              </a:rPr>
              <a:t>by</a:t>
            </a:r>
            <a:r>
              <a:rPr lang="en-US" b="1" i="0" dirty="0">
                <a:effectLst/>
              </a:rPr>
              <a:t> </a:t>
            </a:r>
            <a:r>
              <a:rPr lang="en-US" i="0" dirty="0">
                <a:effectLst/>
              </a:rPr>
              <a:t>James Duncan.</a:t>
            </a:r>
          </a:p>
          <a:p>
            <a:r>
              <a:rPr lang="en-US" b="1" i="0" dirty="0">
                <a:solidFill>
                  <a:srgbClr val="000000"/>
                </a:solidFill>
                <a:effectLst/>
              </a:rPr>
              <a:t>Purpose</a:t>
            </a:r>
            <a:r>
              <a:rPr lang="en-US" b="0" i="0" dirty="0">
                <a:solidFill>
                  <a:srgbClr val="000000"/>
                </a:solidFill>
                <a:effectLst/>
              </a:rPr>
              <a:t>: likely, </a:t>
            </a:r>
            <a:r>
              <a:rPr lang="en-US" dirty="0">
                <a:solidFill>
                  <a:srgbClr val="000000"/>
                </a:solidFill>
              </a:rPr>
              <a:t>you will </a:t>
            </a:r>
            <a:r>
              <a:rPr lang="en-US" b="0" i="0" dirty="0">
                <a:solidFill>
                  <a:srgbClr val="000000"/>
                </a:solidFill>
                <a:effectLst/>
              </a:rPr>
              <a:t>be making decisions about cloud adoption for an organization soon upon graduation.</a:t>
            </a:r>
          </a:p>
          <a:p>
            <a:r>
              <a:rPr lang="en-US" dirty="0">
                <a:solidFill>
                  <a:srgbClr val="000000"/>
                </a:solidFill>
              </a:rPr>
              <a:t>Typically, you will start as a junior analyst or engineer, then scale up to senior positions so you will be making high level decisions. </a:t>
            </a:r>
            <a:endParaRPr lang="en-US" b="0" i="0" dirty="0">
              <a:solidFill>
                <a:srgbClr val="000000"/>
              </a:solidFill>
              <a:effectLst/>
            </a:endParaRPr>
          </a:p>
          <a:p>
            <a:r>
              <a:rPr lang="en-US" dirty="0">
                <a:solidFill>
                  <a:srgbClr val="000000"/>
                </a:solidFill>
              </a:rPr>
              <a:t>This paper offers the view of what an organization must consider when contemplating moving services to the cloud.</a:t>
            </a:r>
          </a:p>
          <a:p>
            <a:r>
              <a:rPr lang="en-US" b="0" i="0" dirty="0">
                <a:solidFill>
                  <a:srgbClr val="000000"/>
                </a:solidFill>
                <a:effectLst/>
              </a:rPr>
              <a:t>Read it and answer the following questions (for discussion).</a:t>
            </a:r>
          </a:p>
        </p:txBody>
      </p:sp>
    </p:spTree>
    <p:extLst>
      <p:ext uri="{BB962C8B-B14F-4D97-AF65-F5344CB8AC3E}">
        <p14:creationId xmlns:p14="http://schemas.microsoft.com/office/powerpoint/2010/main" val="13931035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FDC08-83E7-4129-AC4B-B31BECCFEB25}"/>
              </a:ext>
            </a:extLst>
          </p:cNvPr>
          <p:cNvSpPr>
            <a:spLocks noGrp="1"/>
          </p:cNvSpPr>
          <p:nvPr>
            <p:ph type="title"/>
          </p:nvPr>
        </p:nvSpPr>
        <p:spPr/>
        <p:txBody>
          <a:bodyPr/>
          <a:lstStyle/>
          <a:p>
            <a:r>
              <a:rPr lang="en-CA" dirty="0"/>
              <a:t>From reading</a:t>
            </a:r>
          </a:p>
        </p:txBody>
      </p:sp>
      <p:sp>
        <p:nvSpPr>
          <p:cNvPr id="3" name="Content Placeholder 2">
            <a:extLst>
              <a:ext uri="{FF2B5EF4-FFF2-40B4-BE49-F238E27FC236}">
                <a16:creationId xmlns:a16="http://schemas.microsoft.com/office/drawing/2014/main" id="{13A71684-228F-4DBE-A451-DA27F80F203B}"/>
              </a:ext>
            </a:extLst>
          </p:cNvPr>
          <p:cNvSpPr>
            <a:spLocks noGrp="1"/>
          </p:cNvSpPr>
          <p:nvPr>
            <p:ph idx="1"/>
          </p:nvPr>
        </p:nvSpPr>
        <p:spPr>
          <a:xfrm>
            <a:off x="838200" y="1582220"/>
            <a:ext cx="10515600" cy="4993241"/>
          </a:xfrm>
          <a:ln>
            <a:solidFill>
              <a:schemeClr val="accent1"/>
            </a:solidFill>
          </a:ln>
        </p:spPr>
        <p:txBody>
          <a:bodyPr>
            <a:normAutofit lnSpcReduction="10000"/>
          </a:bodyPr>
          <a:lstStyle/>
          <a:p>
            <a:r>
              <a:rPr lang="en-US" dirty="0"/>
              <a:t>What are positive consequences of a successful cloud adoption strategies?</a:t>
            </a:r>
          </a:p>
          <a:p>
            <a:pPr marL="0" indent="0">
              <a:buNone/>
            </a:pPr>
            <a:endParaRPr lang="en-US" dirty="0"/>
          </a:p>
          <a:p>
            <a:r>
              <a:rPr lang="en-US" dirty="0"/>
              <a:t>What are negative consequences of an unsuccessful cloud adoption strategies?</a:t>
            </a:r>
          </a:p>
          <a:p>
            <a:endParaRPr lang="en-US" dirty="0"/>
          </a:p>
          <a:p>
            <a:r>
              <a:rPr lang="en-US" dirty="0"/>
              <a:t>What is the difference between the Cloud First strategy with respect Cloud Only?</a:t>
            </a:r>
          </a:p>
          <a:p>
            <a:endParaRPr lang="en-US" dirty="0"/>
          </a:p>
          <a:p>
            <a:r>
              <a:rPr lang="en-US" dirty="0"/>
              <a:t>What is the cloud adoption strategy that the report recommends for Sheridan College?</a:t>
            </a:r>
          </a:p>
          <a:p>
            <a:pPr marL="0" indent="0">
              <a:spcBef>
                <a:spcPts val="600"/>
              </a:spcBef>
              <a:spcAft>
                <a:spcPts val="600"/>
              </a:spcAft>
              <a:buNone/>
            </a:pPr>
            <a:endParaRPr lang="en-US" dirty="0"/>
          </a:p>
          <a:p>
            <a:pPr marL="0" indent="0">
              <a:buNone/>
            </a:pPr>
            <a:endParaRPr lang="en-US" dirty="0"/>
          </a:p>
        </p:txBody>
      </p:sp>
    </p:spTree>
    <p:extLst>
      <p:ext uri="{BB962C8B-B14F-4D97-AF65-F5344CB8AC3E}">
        <p14:creationId xmlns:p14="http://schemas.microsoft.com/office/powerpoint/2010/main" val="2023359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FDC08-83E7-4129-AC4B-B31BECCFEB25}"/>
              </a:ext>
            </a:extLst>
          </p:cNvPr>
          <p:cNvSpPr>
            <a:spLocks noGrp="1"/>
          </p:cNvSpPr>
          <p:nvPr>
            <p:ph type="title"/>
          </p:nvPr>
        </p:nvSpPr>
        <p:spPr>
          <a:xfrm>
            <a:off x="256854" y="77056"/>
            <a:ext cx="4037744" cy="714055"/>
          </a:xfrm>
        </p:spPr>
        <p:txBody>
          <a:bodyPr>
            <a:normAutofit/>
          </a:bodyPr>
          <a:lstStyle/>
          <a:p>
            <a:r>
              <a:rPr lang="en-CA" dirty="0"/>
              <a:t>From reading</a:t>
            </a:r>
          </a:p>
        </p:txBody>
      </p:sp>
      <p:sp>
        <p:nvSpPr>
          <p:cNvPr id="3" name="Content Placeholder 2">
            <a:extLst>
              <a:ext uri="{FF2B5EF4-FFF2-40B4-BE49-F238E27FC236}">
                <a16:creationId xmlns:a16="http://schemas.microsoft.com/office/drawing/2014/main" id="{13A71684-228F-4DBE-A451-DA27F80F203B}"/>
              </a:ext>
            </a:extLst>
          </p:cNvPr>
          <p:cNvSpPr>
            <a:spLocks noGrp="1"/>
          </p:cNvSpPr>
          <p:nvPr>
            <p:ph idx="1"/>
          </p:nvPr>
        </p:nvSpPr>
        <p:spPr>
          <a:xfrm>
            <a:off x="256854" y="791111"/>
            <a:ext cx="11678292" cy="5989833"/>
          </a:xfrm>
          <a:ln>
            <a:solidFill>
              <a:schemeClr val="accent1"/>
            </a:solidFill>
          </a:ln>
        </p:spPr>
        <p:txBody>
          <a:bodyPr>
            <a:normAutofit fontScale="85000" lnSpcReduction="10000"/>
          </a:bodyPr>
          <a:lstStyle/>
          <a:p>
            <a:pPr>
              <a:spcBef>
                <a:spcPts val="600"/>
              </a:spcBef>
              <a:spcAft>
                <a:spcPts val="600"/>
              </a:spcAft>
            </a:pPr>
            <a:r>
              <a:rPr lang="en-US" dirty="0"/>
              <a:t>Sheridan College has two datacenters (Mississauga and Trafalgar) supporting services such as:</a:t>
            </a:r>
          </a:p>
          <a:p>
            <a:pPr lvl="1">
              <a:spcBef>
                <a:spcPts val="600"/>
              </a:spcBef>
              <a:spcAft>
                <a:spcPts val="600"/>
              </a:spcAft>
            </a:pPr>
            <a:r>
              <a:rPr lang="en-US" dirty="0">
                <a:solidFill>
                  <a:srgbClr val="FF0000"/>
                </a:solidFill>
              </a:rPr>
              <a:t>Sheridan's website hosting.</a:t>
            </a:r>
          </a:p>
          <a:p>
            <a:pPr lvl="1">
              <a:spcBef>
                <a:spcPts val="600"/>
              </a:spcBef>
              <a:spcAft>
                <a:spcPts val="600"/>
              </a:spcAft>
            </a:pPr>
            <a:r>
              <a:rPr lang="en-US" dirty="0">
                <a:solidFill>
                  <a:srgbClr val="FF0000"/>
                </a:solidFill>
              </a:rPr>
              <a:t>DNS name resolution.</a:t>
            </a:r>
          </a:p>
          <a:p>
            <a:pPr lvl="1">
              <a:spcBef>
                <a:spcPts val="600"/>
              </a:spcBef>
              <a:spcAft>
                <a:spcPts val="600"/>
              </a:spcAft>
            </a:pPr>
            <a:r>
              <a:rPr lang="en-US" dirty="0">
                <a:solidFill>
                  <a:srgbClr val="FF0000"/>
                </a:solidFill>
              </a:rPr>
              <a:t>Databases.</a:t>
            </a:r>
          </a:p>
          <a:p>
            <a:pPr lvl="1">
              <a:spcBef>
                <a:spcPts val="600"/>
              </a:spcBef>
              <a:spcAft>
                <a:spcPts val="600"/>
              </a:spcAft>
            </a:pPr>
            <a:r>
              <a:rPr lang="en-US" dirty="0">
                <a:solidFill>
                  <a:srgbClr val="FF0000"/>
                </a:solidFill>
              </a:rPr>
              <a:t>Registrar Office Systems.</a:t>
            </a:r>
          </a:p>
          <a:p>
            <a:pPr lvl="1">
              <a:spcBef>
                <a:spcPts val="600"/>
              </a:spcBef>
              <a:spcAft>
                <a:spcPts val="600"/>
              </a:spcAft>
            </a:pPr>
            <a:r>
              <a:rPr lang="en-US" dirty="0">
                <a:solidFill>
                  <a:srgbClr val="FF0000"/>
                </a:solidFill>
              </a:rPr>
              <a:t>PeopleSoft (Human Resource systems, policies, academics systems).</a:t>
            </a:r>
          </a:p>
          <a:p>
            <a:pPr lvl="1">
              <a:spcBef>
                <a:spcPts val="600"/>
              </a:spcBef>
              <a:spcAft>
                <a:spcPts val="600"/>
              </a:spcAft>
            </a:pPr>
            <a:r>
              <a:rPr lang="en-US" dirty="0">
                <a:solidFill>
                  <a:srgbClr val="FF0000"/>
                </a:solidFill>
              </a:rPr>
              <a:t>Voice over IP.</a:t>
            </a:r>
          </a:p>
          <a:p>
            <a:pPr lvl="1">
              <a:spcBef>
                <a:spcPts val="600"/>
              </a:spcBef>
              <a:spcAft>
                <a:spcPts val="600"/>
              </a:spcAft>
            </a:pPr>
            <a:r>
              <a:rPr lang="en-US" dirty="0">
                <a:solidFill>
                  <a:srgbClr val="FF0000"/>
                </a:solidFill>
              </a:rPr>
              <a:t>Wi-Fi services.</a:t>
            </a:r>
          </a:p>
          <a:p>
            <a:pPr lvl="1">
              <a:spcBef>
                <a:spcPts val="600"/>
              </a:spcBef>
              <a:spcAft>
                <a:spcPts val="600"/>
              </a:spcAft>
            </a:pPr>
            <a:r>
              <a:rPr lang="en-US" dirty="0">
                <a:solidFill>
                  <a:srgbClr val="FF0000"/>
                </a:solidFill>
              </a:rPr>
              <a:t>Video network services (Sheridan TV)</a:t>
            </a:r>
          </a:p>
          <a:p>
            <a:pPr lvl="1">
              <a:spcBef>
                <a:spcPts val="600"/>
              </a:spcBef>
              <a:spcAft>
                <a:spcPts val="600"/>
              </a:spcAft>
            </a:pPr>
            <a:r>
              <a:rPr lang="en-US" dirty="0">
                <a:solidFill>
                  <a:srgbClr val="FF0000"/>
                </a:solidFill>
              </a:rPr>
              <a:t>Custom applications (video gaming, developer tools, etc).</a:t>
            </a:r>
          </a:p>
          <a:p>
            <a:pPr>
              <a:spcBef>
                <a:spcPts val="600"/>
              </a:spcBef>
              <a:spcAft>
                <a:spcPts val="600"/>
              </a:spcAft>
            </a:pPr>
            <a:r>
              <a:rPr lang="en-US" dirty="0"/>
              <a:t>When the College start moving services to the cloud, </a:t>
            </a:r>
            <a:r>
              <a:rPr lang="en-US" b="1" dirty="0"/>
              <a:t>what services are more likely to go and what services are likely to stay in house?</a:t>
            </a:r>
            <a:r>
              <a:rPr lang="en-US" dirty="0"/>
              <a:t> </a:t>
            </a:r>
          </a:p>
          <a:p>
            <a:pPr>
              <a:spcBef>
                <a:spcPts val="600"/>
              </a:spcBef>
              <a:spcAft>
                <a:spcPts val="600"/>
              </a:spcAft>
            </a:pPr>
            <a:r>
              <a:rPr lang="en-US" b="1" dirty="0"/>
              <a:t>Which ones would you say are the "good candidates to be migrated out to a cloud?</a:t>
            </a:r>
          </a:p>
          <a:p>
            <a:pPr>
              <a:spcBef>
                <a:spcPts val="600"/>
              </a:spcBef>
              <a:spcAft>
                <a:spcPts val="600"/>
              </a:spcAft>
            </a:pPr>
            <a:r>
              <a:rPr lang="en-US" b="1" dirty="0"/>
              <a:t>What about the people who work supporting those systems? What will their role be?</a:t>
            </a:r>
          </a:p>
        </p:txBody>
      </p:sp>
    </p:spTree>
    <p:extLst>
      <p:ext uri="{BB962C8B-B14F-4D97-AF65-F5344CB8AC3E}">
        <p14:creationId xmlns:p14="http://schemas.microsoft.com/office/powerpoint/2010/main" val="2913716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FDC08-83E7-4129-AC4B-B31BECCFEB25}"/>
              </a:ext>
            </a:extLst>
          </p:cNvPr>
          <p:cNvSpPr>
            <a:spLocks noGrp="1"/>
          </p:cNvSpPr>
          <p:nvPr>
            <p:ph type="title"/>
          </p:nvPr>
        </p:nvSpPr>
        <p:spPr>
          <a:xfrm>
            <a:off x="838200" y="108272"/>
            <a:ext cx="10515600" cy="765032"/>
          </a:xfrm>
        </p:spPr>
        <p:txBody>
          <a:bodyPr/>
          <a:lstStyle/>
          <a:p>
            <a:r>
              <a:rPr lang="en-CA" dirty="0"/>
              <a:t>From Reading</a:t>
            </a:r>
          </a:p>
        </p:txBody>
      </p:sp>
      <p:sp>
        <p:nvSpPr>
          <p:cNvPr id="3" name="Content Placeholder 2">
            <a:extLst>
              <a:ext uri="{FF2B5EF4-FFF2-40B4-BE49-F238E27FC236}">
                <a16:creationId xmlns:a16="http://schemas.microsoft.com/office/drawing/2014/main" id="{13A71684-228F-4DBE-A451-DA27F80F203B}"/>
              </a:ext>
            </a:extLst>
          </p:cNvPr>
          <p:cNvSpPr>
            <a:spLocks noGrp="1"/>
          </p:cNvSpPr>
          <p:nvPr>
            <p:ph idx="1"/>
          </p:nvPr>
        </p:nvSpPr>
        <p:spPr>
          <a:xfrm>
            <a:off x="838200" y="1047964"/>
            <a:ext cx="10515600" cy="5527497"/>
          </a:xfrm>
          <a:ln>
            <a:solidFill>
              <a:schemeClr val="accent1"/>
            </a:solidFill>
          </a:ln>
        </p:spPr>
        <p:txBody>
          <a:bodyPr>
            <a:normAutofit fontScale="85000" lnSpcReduction="20000"/>
          </a:bodyPr>
          <a:lstStyle/>
          <a:p>
            <a:pPr>
              <a:spcBef>
                <a:spcPts val="600"/>
              </a:spcBef>
              <a:spcAft>
                <a:spcPts val="600"/>
              </a:spcAft>
            </a:pPr>
            <a:r>
              <a:rPr lang="en-US" b="1" dirty="0"/>
              <a:t>What does "competitively selected Cloud Platform of Record" mean in the paper?</a:t>
            </a:r>
          </a:p>
          <a:p>
            <a:pPr>
              <a:spcBef>
                <a:spcPts val="600"/>
              </a:spcBef>
              <a:spcAft>
                <a:spcPts val="600"/>
              </a:spcAft>
            </a:pPr>
            <a:endParaRPr lang="en-US" b="1" dirty="0"/>
          </a:p>
          <a:p>
            <a:pPr>
              <a:spcBef>
                <a:spcPts val="600"/>
              </a:spcBef>
              <a:spcAft>
                <a:spcPts val="600"/>
              </a:spcAft>
            </a:pPr>
            <a:r>
              <a:rPr lang="en-US" b="1" dirty="0"/>
              <a:t>What are the characteristics of resources that can be successfully placed in the cloud?</a:t>
            </a:r>
          </a:p>
          <a:p>
            <a:pPr>
              <a:spcBef>
                <a:spcPts val="600"/>
              </a:spcBef>
              <a:spcAft>
                <a:spcPts val="600"/>
              </a:spcAft>
            </a:pPr>
            <a:endParaRPr lang="en-US" dirty="0"/>
          </a:p>
          <a:p>
            <a:pPr>
              <a:spcBef>
                <a:spcPts val="600"/>
              </a:spcBef>
              <a:spcAft>
                <a:spcPts val="600"/>
              </a:spcAft>
            </a:pPr>
            <a:r>
              <a:rPr lang="en-US" b="1" dirty="0"/>
              <a:t>What are the services that Sheridan already have in clouds and what is the cloud model used for that?</a:t>
            </a:r>
          </a:p>
          <a:p>
            <a:pPr>
              <a:spcBef>
                <a:spcPts val="600"/>
              </a:spcBef>
              <a:spcAft>
                <a:spcPts val="600"/>
              </a:spcAft>
            </a:pPr>
            <a:endParaRPr lang="en-US" dirty="0"/>
          </a:p>
          <a:p>
            <a:pPr>
              <a:spcBef>
                <a:spcPts val="600"/>
              </a:spcBef>
              <a:spcAft>
                <a:spcPts val="600"/>
              </a:spcAft>
            </a:pPr>
            <a:r>
              <a:rPr lang="en-US" b="1" dirty="0"/>
              <a:t>What are the benefits and disadvantages of?</a:t>
            </a:r>
          </a:p>
          <a:p>
            <a:pPr>
              <a:spcBef>
                <a:spcPts val="600"/>
              </a:spcBef>
              <a:spcAft>
                <a:spcPts val="600"/>
              </a:spcAft>
            </a:pPr>
            <a:r>
              <a:rPr lang="en-US" dirty="0"/>
              <a:t>On premise Enterprise IT application</a:t>
            </a:r>
          </a:p>
          <a:p>
            <a:pPr>
              <a:spcBef>
                <a:spcPts val="600"/>
              </a:spcBef>
              <a:spcAft>
                <a:spcPts val="600"/>
              </a:spcAft>
            </a:pPr>
            <a:r>
              <a:rPr lang="en-US" dirty="0"/>
              <a:t>IaaS</a:t>
            </a:r>
          </a:p>
          <a:p>
            <a:pPr>
              <a:spcBef>
                <a:spcPts val="600"/>
              </a:spcBef>
              <a:spcAft>
                <a:spcPts val="600"/>
              </a:spcAft>
            </a:pPr>
            <a:r>
              <a:rPr lang="en-US" dirty="0"/>
              <a:t>PaaS</a:t>
            </a:r>
          </a:p>
          <a:p>
            <a:pPr>
              <a:spcBef>
                <a:spcPts val="600"/>
              </a:spcBef>
              <a:spcAft>
                <a:spcPts val="600"/>
              </a:spcAft>
            </a:pPr>
            <a:r>
              <a:rPr lang="en-US" dirty="0"/>
              <a:t>SaaS</a:t>
            </a:r>
          </a:p>
          <a:p>
            <a:pPr marL="0" indent="0">
              <a:spcBef>
                <a:spcPts val="600"/>
              </a:spcBef>
              <a:spcAft>
                <a:spcPts val="600"/>
              </a:spcAft>
              <a:buNone/>
            </a:pPr>
            <a:endParaRPr lang="en-US" dirty="0"/>
          </a:p>
        </p:txBody>
      </p:sp>
    </p:spTree>
    <p:extLst>
      <p:ext uri="{BB962C8B-B14F-4D97-AF65-F5344CB8AC3E}">
        <p14:creationId xmlns:p14="http://schemas.microsoft.com/office/powerpoint/2010/main" val="41611369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FDC08-83E7-4129-AC4B-B31BECCFEB25}"/>
              </a:ext>
            </a:extLst>
          </p:cNvPr>
          <p:cNvSpPr>
            <a:spLocks noGrp="1"/>
          </p:cNvSpPr>
          <p:nvPr>
            <p:ph type="title"/>
          </p:nvPr>
        </p:nvSpPr>
        <p:spPr>
          <a:xfrm>
            <a:off x="838200" y="108272"/>
            <a:ext cx="10515600" cy="765032"/>
          </a:xfrm>
        </p:spPr>
        <p:txBody>
          <a:bodyPr/>
          <a:lstStyle/>
          <a:p>
            <a:r>
              <a:rPr lang="en-CA" dirty="0"/>
              <a:t>From reading</a:t>
            </a:r>
          </a:p>
        </p:txBody>
      </p:sp>
      <p:sp>
        <p:nvSpPr>
          <p:cNvPr id="3" name="Content Placeholder 2">
            <a:extLst>
              <a:ext uri="{FF2B5EF4-FFF2-40B4-BE49-F238E27FC236}">
                <a16:creationId xmlns:a16="http://schemas.microsoft.com/office/drawing/2014/main" id="{13A71684-228F-4DBE-A451-DA27F80F203B}"/>
              </a:ext>
            </a:extLst>
          </p:cNvPr>
          <p:cNvSpPr>
            <a:spLocks noGrp="1"/>
          </p:cNvSpPr>
          <p:nvPr>
            <p:ph idx="1"/>
          </p:nvPr>
        </p:nvSpPr>
        <p:spPr>
          <a:xfrm>
            <a:off x="838200" y="1047964"/>
            <a:ext cx="10515600" cy="4232953"/>
          </a:xfrm>
          <a:ln>
            <a:solidFill>
              <a:schemeClr val="accent1"/>
            </a:solidFill>
          </a:ln>
        </p:spPr>
        <p:txBody>
          <a:bodyPr>
            <a:normAutofit/>
          </a:bodyPr>
          <a:lstStyle/>
          <a:p>
            <a:pPr>
              <a:spcBef>
                <a:spcPts val="600"/>
              </a:spcBef>
              <a:spcAft>
                <a:spcPts val="600"/>
              </a:spcAft>
            </a:pPr>
            <a:r>
              <a:rPr lang="en-US" b="1" dirty="0"/>
              <a:t>What is a risk for Sheridan College when faculties or research units choose </a:t>
            </a:r>
            <a:r>
              <a:rPr lang="en-US" b="1" i="1" dirty="0"/>
              <a:t>"to go their path to provisioning and supporting cloud services”?</a:t>
            </a:r>
          </a:p>
          <a:p>
            <a:pPr>
              <a:spcBef>
                <a:spcPts val="600"/>
              </a:spcBef>
              <a:spcAft>
                <a:spcPts val="600"/>
              </a:spcAft>
            </a:pPr>
            <a:endParaRPr lang="en-US" dirty="0"/>
          </a:p>
          <a:p>
            <a:pPr>
              <a:spcBef>
                <a:spcPts val="600"/>
              </a:spcBef>
              <a:spcAft>
                <a:spcPts val="600"/>
              </a:spcAft>
            </a:pPr>
            <a:r>
              <a:rPr lang="en-US" b="1" dirty="0"/>
              <a:t>What is a goal, or at least a hope, of Sheridan College that cloud will bring about costs and budgeting</a:t>
            </a:r>
            <a:r>
              <a:rPr lang="en-US" dirty="0"/>
              <a:t>? </a:t>
            </a:r>
          </a:p>
          <a:p>
            <a:pPr>
              <a:spcBef>
                <a:spcPts val="600"/>
              </a:spcBef>
              <a:spcAft>
                <a:spcPts val="600"/>
              </a:spcAft>
            </a:pPr>
            <a:endParaRPr lang="en-US" dirty="0"/>
          </a:p>
          <a:p>
            <a:pPr>
              <a:spcBef>
                <a:spcPts val="600"/>
              </a:spcBef>
              <a:spcAft>
                <a:spcPts val="600"/>
              </a:spcAft>
            </a:pPr>
            <a:r>
              <a:rPr lang="en-US" b="1" dirty="0"/>
              <a:t>How does a cloud contribute to achieve that goal</a:t>
            </a:r>
            <a:r>
              <a:rPr lang="en-US" dirty="0"/>
              <a:t>?</a:t>
            </a:r>
            <a:endParaRPr lang="en-CA" dirty="0"/>
          </a:p>
        </p:txBody>
      </p:sp>
    </p:spTree>
    <p:extLst>
      <p:ext uri="{BB962C8B-B14F-4D97-AF65-F5344CB8AC3E}">
        <p14:creationId xmlns:p14="http://schemas.microsoft.com/office/powerpoint/2010/main" val="8064300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FDC08-83E7-4129-AC4B-B31BECCFEB25}"/>
              </a:ext>
            </a:extLst>
          </p:cNvPr>
          <p:cNvSpPr>
            <a:spLocks noGrp="1"/>
          </p:cNvSpPr>
          <p:nvPr>
            <p:ph type="title"/>
          </p:nvPr>
        </p:nvSpPr>
        <p:spPr>
          <a:xfrm>
            <a:off x="838200" y="169916"/>
            <a:ext cx="10515600" cy="836951"/>
          </a:xfrm>
        </p:spPr>
        <p:txBody>
          <a:bodyPr/>
          <a:lstStyle/>
          <a:p>
            <a:r>
              <a:rPr lang="en-CA" dirty="0"/>
              <a:t>From reading</a:t>
            </a:r>
          </a:p>
        </p:txBody>
      </p:sp>
      <p:sp>
        <p:nvSpPr>
          <p:cNvPr id="3" name="Content Placeholder 2">
            <a:extLst>
              <a:ext uri="{FF2B5EF4-FFF2-40B4-BE49-F238E27FC236}">
                <a16:creationId xmlns:a16="http://schemas.microsoft.com/office/drawing/2014/main" id="{13A71684-228F-4DBE-A451-DA27F80F203B}"/>
              </a:ext>
            </a:extLst>
          </p:cNvPr>
          <p:cNvSpPr>
            <a:spLocks noGrp="1"/>
          </p:cNvSpPr>
          <p:nvPr>
            <p:ph idx="1"/>
          </p:nvPr>
        </p:nvSpPr>
        <p:spPr>
          <a:xfrm>
            <a:off x="838200" y="1006868"/>
            <a:ext cx="10515600" cy="5568594"/>
          </a:xfrm>
          <a:ln>
            <a:solidFill>
              <a:schemeClr val="accent1"/>
            </a:solidFill>
          </a:ln>
        </p:spPr>
        <p:txBody>
          <a:bodyPr>
            <a:normAutofit/>
          </a:bodyPr>
          <a:lstStyle/>
          <a:p>
            <a:pPr>
              <a:spcBef>
                <a:spcPts val="600"/>
              </a:spcBef>
              <a:spcAft>
                <a:spcPts val="600"/>
              </a:spcAft>
            </a:pPr>
            <a:r>
              <a:rPr lang="en-US" dirty="0"/>
              <a:t>From the paper:</a:t>
            </a:r>
          </a:p>
          <a:p>
            <a:pPr>
              <a:spcBef>
                <a:spcPts val="600"/>
              </a:spcBef>
              <a:spcAft>
                <a:spcPts val="600"/>
              </a:spcAft>
            </a:pPr>
            <a:r>
              <a:rPr lang="en-US" dirty="0"/>
              <a:t>..."The migration of on-premise infrastructure to public cloud, and the divestment of responsibility that entails for hardware and software infrastructure, will over time (after migration and automation capabilities have been leveraged) allow technical team members to refocus on activities that provide a higher degree of value to the organization"...</a:t>
            </a:r>
          </a:p>
          <a:p>
            <a:pPr>
              <a:spcBef>
                <a:spcPts val="600"/>
              </a:spcBef>
              <a:spcAft>
                <a:spcPts val="600"/>
              </a:spcAft>
            </a:pPr>
            <a:endParaRPr lang="en-US" dirty="0"/>
          </a:p>
          <a:p>
            <a:pPr>
              <a:spcBef>
                <a:spcPts val="600"/>
              </a:spcBef>
              <a:spcAft>
                <a:spcPts val="600"/>
              </a:spcAft>
            </a:pPr>
            <a:r>
              <a:rPr lang="en-US" b="1" dirty="0"/>
              <a:t>Like what</a:t>
            </a:r>
            <a:r>
              <a:rPr lang="en-US" dirty="0"/>
              <a:t>?</a:t>
            </a:r>
          </a:p>
          <a:p>
            <a:pPr marL="0" indent="0">
              <a:spcBef>
                <a:spcPts val="600"/>
              </a:spcBef>
              <a:spcAft>
                <a:spcPts val="600"/>
              </a:spcAft>
              <a:buNone/>
            </a:pPr>
            <a:endParaRPr lang="en-US" dirty="0"/>
          </a:p>
          <a:p>
            <a:pPr>
              <a:spcBef>
                <a:spcPts val="600"/>
              </a:spcBef>
              <a:spcAft>
                <a:spcPts val="600"/>
              </a:spcAft>
            </a:pPr>
            <a:endParaRPr lang="en-US" dirty="0"/>
          </a:p>
          <a:p>
            <a:pPr>
              <a:spcBef>
                <a:spcPts val="600"/>
              </a:spcBef>
              <a:spcAft>
                <a:spcPts val="600"/>
              </a:spcAft>
            </a:pPr>
            <a:endParaRPr lang="en-US" dirty="0"/>
          </a:p>
          <a:p>
            <a:pPr>
              <a:spcBef>
                <a:spcPts val="600"/>
              </a:spcBef>
              <a:spcAft>
                <a:spcPts val="600"/>
              </a:spcAft>
            </a:pPr>
            <a:endParaRPr lang="en-US" dirty="0"/>
          </a:p>
          <a:p>
            <a:pPr>
              <a:spcBef>
                <a:spcPts val="600"/>
              </a:spcBef>
              <a:spcAft>
                <a:spcPts val="600"/>
              </a:spcAft>
            </a:pPr>
            <a:endParaRPr lang="en-US" dirty="0"/>
          </a:p>
          <a:p>
            <a:pPr>
              <a:spcBef>
                <a:spcPts val="600"/>
              </a:spcBef>
              <a:spcAft>
                <a:spcPts val="600"/>
              </a:spcAft>
            </a:pPr>
            <a:endParaRPr lang="en-US" dirty="0"/>
          </a:p>
          <a:p>
            <a:pPr>
              <a:spcBef>
                <a:spcPts val="600"/>
              </a:spcBef>
              <a:spcAft>
                <a:spcPts val="600"/>
              </a:spcAft>
            </a:pPr>
            <a:endParaRPr lang="en-US" dirty="0"/>
          </a:p>
          <a:p>
            <a:pPr>
              <a:spcBef>
                <a:spcPts val="600"/>
              </a:spcBef>
              <a:spcAft>
                <a:spcPts val="600"/>
              </a:spcAft>
            </a:pPr>
            <a:endParaRPr lang="en-US" dirty="0"/>
          </a:p>
          <a:p>
            <a:pPr>
              <a:spcBef>
                <a:spcPts val="600"/>
              </a:spcBef>
              <a:spcAft>
                <a:spcPts val="600"/>
              </a:spcAft>
            </a:pPr>
            <a:endParaRPr lang="en-US" dirty="0"/>
          </a:p>
          <a:p>
            <a:pPr>
              <a:spcBef>
                <a:spcPts val="600"/>
              </a:spcBef>
              <a:spcAft>
                <a:spcPts val="600"/>
              </a:spcAft>
            </a:pPr>
            <a:endParaRPr lang="en-US" dirty="0"/>
          </a:p>
          <a:p>
            <a:pPr>
              <a:spcBef>
                <a:spcPts val="600"/>
              </a:spcBef>
              <a:spcAft>
                <a:spcPts val="600"/>
              </a:spcAft>
            </a:pPr>
            <a:endParaRPr lang="en-US" dirty="0"/>
          </a:p>
          <a:p>
            <a:pPr>
              <a:spcBef>
                <a:spcPts val="600"/>
              </a:spcBef>
              <a:spcAft>
                <a:spcPts val="600"/>
              </a:spcAft>
            </a:pPr>
            <a:endParaRPr lang="en-US" dirty="0"/>
          </a:p>
          <a:p>
            <a:pPr>
              <a:spcBef>
                <a:spcPts val="600"/>
              </a:spcBef>
              <a:spcAft>
                <a:spcPts val="600"/>
              </a:spcAft>
            </a:pPr>
            <a:endParaRPr lang="en-US" dirty="0"/>
          </a:p>
          <a:p>
            <a:pPr>
              <a:spcBef>
                <a:spcPts val="600"/>
              </a:spcBef>
              <a:spcAft>
                <a:spcPts val="600"/>
              </a:spcAft>
            </a:pPr>
            <a:endParaRPr lang="en-CA" dirty="0"/>
          </a:p>
        </p:txBody>
      </p:sp>
    </p:spTree>
    <p:extLst>
      <p:ext uri="{BB962C8B-B14F-4D97-AF65-F5344CB8AC3E}">
        <p14:creationId xmlns:p14="http://schemas.microsoft.com/office/powerpoint/2010/main" val="587367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FDC08-83E7-4129-AC4B-B31BECCFEB25}"/>
              </a:ext>
            </a:extLst>
          </p:cNvPr>
          <p:cNvSpPr>
            <a:spLocks noGrp="1"/>
          </p:cNvSpPr>
          <p:nvPr>
            <p:ph type="title"/>
          </p:nvPr>
        </p:nvSpPr>
        <p:spPr>
          <a:xfrm>
            <a:off x="838200" y="169916"/>
            <a:ext cx="10515600" cy="836951"/>
          </a:xfrm>
        </p:spPr>
        <p:txBody>
          <a:bodyPr/>
          <a:lstStyle/>
          <a:p>
            <a:r>
              <a:rPr lang="en-CA" dirty="0"/>
              <a:t>From reading</a:t>
            </a:r>
          </a:p>
        </p:txBody>
      </p:sp>
      <p:sp>
        <p:nvSpPr>
          <p:cNvPr id="3" name="Content Placeholder 2">
            <a:extLst>
              <a:ext uri="{FF2B5EF4-FFF2-40B4-BE49-F238E27FC236}">
                <a16:creationId xmlns:a16="http://schemas.microsoft.com/office/drawing/2014/main" id="{13A71684-228F-4DBE-A451-DA27F80F203B}"/>
              </a:ext>
            </a:extLst>
          </p:cNvPr>
          <p:cNvSpPr>
            <a:spLocks noGrp="1"/>
          </p:cNvSpPr>
          <p:nvPr>
            <p:ph idx="1"/>
          </p:nvPr>
        </p:nvSpPr>
        <p:spPr>
          <a:xfrm>
            <a:off x="838200" y="1006868"/>
            <a:ext cx="10515600" cy="5568594"/>
          </a:xfrm>
          <a:ln>
            <a:solidFill>
              <a:schemeClr val="accent1"/>
            </a:solidFill>
          </a:ln>
        </p:spPr>
        <p:txBody>
          <a:bodyPr>
            <a:normAutofit/>
          </a:bodyPr>
          <a:lstStyle/>
          <a:p>
            <a:pPr>
              <a:spcBef>
                <a:spcPts val="600"/>
              </a:spcBef>
              <a:spcAft>
                <a:spcPts val="600"/>
              </a:spcAft>
            </a:pPr>
            <a:r>
              <a:rPr lang="en-US" dirty="0"/>
              <a:t>The College plans to use as a principle: Optimize "</a:t>
            </a:r>
            <a:r>
              <a:rPr lang="en-US" dirty="0">
                <a:highlight>
                  <a:srgbClr val="FFFF00"/>
                </a:highlight>
              </a:rPr>
              <a:t>Lift and Shift</a:t>
            </a:r>
            <a:r>
              <a:rPr lang="en-US" dirty="0"/>
              <a:t>" Operations. If an application is inefficient, </a:t>
            </a:r>
            <a:r>
              <a:rPr lang="en-US" b="1" dirty="0"/>
              <a:t>will moving it to the cloud bring any benefit? What is the plan for those applications</a:t>
            </a:r>
            <a:r>
              <a:rPr lang="en-US" dirty="0"/>
              <a:t>?</a:t>
            </a:r>
          </a:p>
          <a:p>
            <a:pPr>
              <a:spcBef>
                <a:spcPts val="600"/>
              </a:spcBef>
              <a:spcAft>
                <a:spcPts val="600"/>
              </a:spcAft>
            </a:pPr>
            <a:endParaRPr lang="en-US" dirty="0"/>
          </a:p>
          <a:p>
            <a:pPr>
              <a:spcBef>
                <a:spcPts val="600"/>
              </a:spcBef>
              <a:spcAft>
                <a:spcPts val="600"/>
              </a:spcAft>
            </a:pPr>
            <a:r>
              <a:rPr lang="en-US" b="1" dirty="0"/>
              <a:t>How will the College protect "Continuity of Institutional Data</a:t>
            </a:r>
            <a:r>
              <a:rPr lang="en-US" dirty="0"/>
              <a:t>?</a:t>
            </a:r>
          </a:p>
          <a:p>
            <a:pPr>
              <a:spcBef>
                <a:spcPts val="600"/>
              </a:spcBef>
              <a:spcAft>
                <a:spcPts val="600"/>
              </a:spcAft>
            </a:pPr>
            <a:endParaRPr lang="en-US" dirty="0"/>
          </a:p>
          <a:p>
            <a:pPr>
              <a:spcBef>
                <a:spcPts val="600"/>
              </a:spcBef>
              <a:spcAft>
                <a:spcPts val="600"/>
              </a:spcAft>
            </a:pPr>
            <a:r>
              <a:rPr lang="en-US" b="1" dirty="0"/>
              <a:t>What does the report consider with respect applications that are: a) near end-of-life cycle, b) recently contracted</a:t>
            </a:r>
            <a:r>
              <a:rPr lang="en-US" dirty="0"/>
              <a:t>?</a:t>
            </a:r>
          </a:p>
        </p:txBody>
      </p:sp>
    </p:spTree>
    <p:extLst>
      <p:ext uri="{BB962C8B-B14F-4D97-AF65-F5344CB8AC3E}">
        <p14:creationId xmlns:p14="http://schemas.microsoft.com/office/powerpoint/2010/main" val="2428459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FDC08-83E7-4129-AC4B-B31BECCFEB25}"/>
              </a:ext>
            </a:extLst>
          </p:cNvPr>
          <p:cNvSpPr>
            <a:spLocks noGrp="1"/>
          </p:cNvSpPr>
          <p:nvPr>
            <p:ph type="title"/>
          </p:nvPr>
        </p:nvSpPr>
        <p:spPr/>
        <p:txBody>
          <a:bodyPr/>
          <a:lstStyle/>
          <a:p>
            <a:r>
              <a:rPr lang="en-CA" dirty="0"/>
              <a:t>Reading</a:t>
            </a:r>
          </a:p>
        </p:txBody>
      </p:sp>
      <p:sp>
        <p:nvSpPr>
          <p:cNvPr id="3" name="Content Placeholder 2">
            <a:extLst>
              <a:ext uri="{FF2B5EF4-FFF2-40B4-BE49-F238E27FC236}">
                <a16:creationId xmlns:a16="http://schemas.microsoft.com/office/drawing/2014/main" id="{13A71684-228F-4DBE-A451-DA27F80F203B}"/>
              </a:ext>
            </a:extLst>
          </p:cNvPr>
          <p:cNvSpPr>
            <a:spLocks noGrp="1"/>
          </p:cNvSpPr>
          <p:nvPr>
            <p:ph idx="1"/>
          </p:nvPr>
        </p:nvSpPr>
        <p:spPr>
          <a:xfrm>
            <a:off x="838200" y="1582220"/>
            <a:ext cx="10515600" cy="4993241"/>
          </a:xfrm>
          <a:ln>
            <a:solidFill>
              <a:schemeClr val="accent1"/>
            </a:solidFill>
          </a:ln>
        </p:spPr>
        <p:txBody>
          <a:bodyPr>
            <a:normAutofit/>
          </a:bodyPr>
          <a:lstStyle/>
          <a:p>
            <a:r>
              <a:rPr lang="en-US" dirty="0"/>
              <a:t>From the paper:</a:t>
            </a:r>
          </a:p>
          <a:p>
            <a:r>
              <a:rPr lang="en-US" dirty="0"/>
              <a:t>We have covered the concept of scaling vertically and horizontally. </a:t>
            </a:r>
          </a:p>
          <a:p>
            <a:r>
              <a:rPr lang="en-US" dirty="0"/>
              <a:t>In the Technical Criteria part of the report, </a:t>
            </a:r>
            <a:r>
              <a:rPr lang="en-US" b="1" dirty="0"/>
              <a:t>what is the factor considered that applies this concept</a:t>
            </a:r>
            <a:r>
              <a:rPr lang="en-US" dirty="0"/>
              <a:t>?</a:t>
            </a:r>
          </a:p>
          <a:p>
            <a:endParaRPr lang="en-US" dirty="0"/>
          </a:p>
          <a:p>
            <a:r>
              <a:rPr lang="en-US" b="1" dirty="0"/>
              <a:t>What are the shifts expected for the IT Roles? </a:t>
            </a:r>
            <a:r>
              <a:rPr lang="en-US" dirty="0"/>
              <a:t>For:</a:t>
            </a:r>
          </a:p>
          <a:p>
            <a:r>
              <a:rPr lang="en-US" dirty="0"/>
              <a:t>a) System Admins.</a:t>
            </a:r>
          </a:p>
          <a:p>
            <a:r>
              <a:rPr lang="en-US" dirty="0"/>
              <a:t>b) dBase Admins</a:t>
            </a:r>
          </a:p>
          <a:p>
            <a:r>
              <a:rPr lang="en-US" dirty="0"/>
              <a:t>c) Developers</a:t>
            </a:r>
          </a:p>
          <a:p>
            <a:r>
              <a:rPr lang="en-US" dirty="0"/>
              <a:t>d) Finance/</a:t>
            </a:r>
            <a:r>
              <a:rPr lang="en-US"/>
              <a:t>Assets Management</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CA" dirty="0"/>
          </a:p>
        </p:txBody>
      </p:sp>
    </p:spTree>
    <p:extLst>
      <p:ext uri="{BB962C8B-B14F-4D97-AF65-F5344CB8AC3E}">
        <p14:creationId xmlns:p14="http://schemas.microsoft.com/office/powerpoint/2010/main" val="2655886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16D6B-4E0D-47E2-BB81-87A78CD0A611}"/>
              </a:ext>
            </a:extLst>
          </p:cNvPr>
          <p:cNvSpPr>
            <a:spLocks noGrp="1"/>
          </p:cNvSpPr>
          <p:nvPr>
            <p:ph type="title"/>
          </p:nvPr>
        </p:nvSpPr>
        <p:spPr>
          <a:xfrm>
            <a:off x="246579" y="303480"/>
            <a:ext cx="8244154" cy="970515"/>
          </a:xfrm>
        </p:spPr>
        <p:txBody>
          <a:bodyPr/>
          <a:lstStyle/>
          <a:p>
            <a:r>
              <a:rPr lang="en-CA" dirty="0"/>
              <a:t>Cloud Layered Model</a:t>
            </a:r>
          </a:p>
        </p:txBody>
      </p:sp>
      <p:sp>
        <p:nvSpPr>
          <p:cNvPr id="3" name="Content Placeholder 2">
            <a:extLst>
              <a:ext uri="{FF2B5EF4-FFF2-40B4-BE49-F238E27FC236}">
                <a16:creationId xmlns:a16="http://schemas.microsoft.com/office/drawing/2014/main" id="{4F2DE764-F04E-4CC0-BDC8-6B01C37B541A}"/>
              </a:ext>
            </a:extLst>
          </p:cNvPr>
          <p:cNvSpPr>
            <a:spLocks noGrp="1"/>
          </p:cNvSpPr>
          <p:nvPr>
            <p:ph idx="1"/>
          </p:nvPr>
        </p:nvSpPr>
        <p:spPr>
          <a:xfrm>
            <a:off x="246579" y="1479479"/>
            <a:ext cx="8835775" cy="4685015"/>
          </a:xfrm>
          <a:ln>
            <a:solidFill>
              <a:schemeClr val="accent1"/>
            </a:solidFill>
          </a:ln>
        </p:spPr>
        <p:txBody>
          <a:bodyPr>
            <a:normAutofit fontScale="92500"/>
          </a:bodyPr>
          <a:lstStyle/>
          <a:p>
            <a:pPr>
              <a:spcBef>
                <a:spcPts val="600"/>
              </a:spcBef>
              <a:spcAft>
                <a:spcPts val="600"/>
              </a:spcAft>
            </a:pPr>
            <a:r>
              <a:rPr lang="en-CA" sz="3200" dirty="0"/>
              <a:t>This is a model that represents Cloud Offering types.</a:t>
            </a:r>
          </a:p>
          <a:p>
            <a:pPr>
              <a:spcBef>
                <a:spcPts val="600"/>
              </a:spcBef>
              <a:spcAft>
                <a:spcPts val="600"/>
              </a:spcAft>
            </a:pPr>
            <a:r>
              <a:rPr lang="en-CA" sz="3200" dirty="0"/>
              <a:t>Clouds are classified depending on the </a:t>
            </a:r>
            <a:r>
              <a:rPr lang="en-CA" sz="3200" b="1" dirty="0"/>
              <a:t>level of access </a:t>
            </a:r>
            <a:r>
              <a:rPr lang="en-CA" sz="3200" dirty="0"/>
              <a:t>that the customers get to these layers.</a:t>
            </a:r>
          </a:p>
          <a:p>
            <a:pPr>
              <a:spcBef>
                <a:spcPts val="600"/>
              </a:spcBef>
              <a:spcAft>
                <a:spcPts val="600"/>
              </a:spcAft>
            </a:pPr>
            <a:r>
              <a:rPr lang="en-CA" sz="3200" dirty="0"/>
              <a:t>The </a:t>
            </a:r>
            <a:r>
              <a:rPr lang="en-CA" sz="3200" b="1" dirty="0"/>
              <a:t>cloud provider provisions</a:t>
            </a:r>
            <a:r>
              <a:rPr lang="en-CA" sz="3200" dirty="0"/>
              <a:t> from the bottom to the top.</a:t>
            </a:r>
          </a:p>
          <a:p>
            <a:pPr>
              <a:spcBef>
                <a:spcPts val="600"/>
              </a:spcBef>
              <a:spcAft>
                <a:spcPts val="600"/>
              </a:spcAft>
            </a:pPr>
            <a:r>
              <a:rPr lang="en-CA" sz="3200" dirty="0"/>
              <a:t>The </a:t>
            </a:r>
            <a:r>
              <a:rPr lang="en-CA" sz="3200" b="1" dirty="0"/>
              <a:t>customer have access</a:t>
            </a:r>
            <a:r>
              <a:rPr lang="en-CA" sz="3200" dirty="0"/>
              <a:t> from the top to a layer boundary that depends on the cloud type.</a:t>
            </a:r>
          </a:p>
          <a:p>
            <a:pPr>
              <a:spcBef>
                <a:spcPts val="600"/>
              </a:spcBef>
              <a:spcAft>
                <a:spcPts val="600"/>
              </a:spcAft>
            </a:pPr>
            <a:r>
              <a:rPr lang="en-CA" sz="3200" dirty="0"/>
              <a:t>This </a:t>
            </a:r>
            <a:r>
              <a:rPr lang="en-CA" sz="3200" b="1" dirty="0"/>
              <a:t>demarcation point </a:t>
            </a:r>
            <a:r>
              <a:rPr lang="en-CA" sz="3200" dirty="0"/>
              <a:t>between the customer access and the cloud provider indicates the type of cloud.</a:t>
            </a:r>
          </a:p>
        </p:txBody>
      </p:sp>
      <p:pic>
        <p:nvPicPr>
          <p:cNvPr id="5" name="Picture 4">
            <a:extLst>
              <a:ext uri="{FF2B5EF4-FFF2-40B4-BE49-F238E27FC236}">
                <a16:creationId xmlns:a16="http://schemas.microsoft.com/office/drawing/2014/main" id="{8742DBC6-73E9-4F76-9253-AF837C56BE2D}"/>
              </a:ext>
            </a:extLst>
          </p:cNvPr>
          <p:cNvPicPr>
            <a:picLocks noChangeAspect="1"/>
          </p:cNvPicPr>
          <p:nvPr/>
        </p:nvPicPr>
        <p:blipFill>
          <a:blip r:embed="rId2"/>
          <a:stretch>
            <a:fillRect/>
          </a:stretch>
        </p:blipFill>
        <p:spPr>
          <a:xfrm>
            <a:off x="9403114" y="176006"/>
            <a:ext cx="2442681" cy="6505987"/>
          </a:xfrm>
          <a:prstGeom prst="rect">
            <a:avLst/>
          </a:prstGeom>
        </p:spPr>
      </p:pic>
      <p:cxnSp>
        <p:nvCxnSpPr>
          <p:cNvPr id="6" name="Straight Arrow Connector 5">
            <a:extLst>
              <a:ext uri="{FF2B5EF4-FFF2-40B4-BE49-F238E27FC236}">
                <a16:creationId xmlns:a16="http://schemas.microsoft.com/office/drawing/2014/main" id="{9B8636FD-0890-4AD0-A7C2-87C9197C9C7F}"/>
              </a:ext>
            </a:extLst>
          </p:cNvPr>
          <p:cNvCxnSpPr>
            <a:cxnSpLocks/>
          </p:cNvCxnSpPr>
          <p:nvPr/>
        </p:nvCxnSpPr>
        <p:spPr>
          <a:xfrm flipV="1">
            <a:off x="9303488" y="850605"/>
            <a:ext cx="0" cy="5831388"/>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C07C6B8-5B30-42BE-BC8C-17C9FF2D63EB}"/>
              </a:ext>
            </a:extLst>
          </p:cNvPr>
          <p:cNvCxnSpPr>
            <a:cxnSpLocks/>
          </p:cNvCxnSpPr>
          <p:nvPr/>
        </p:nvCxnSpPr>
        <p:spPr>
          <a:xfrm>
            <a:off x="11945421" y="85060"/>
            <a:ext cx="0" cy="37369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57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arn(inVertical)">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barn(inVertical)">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barn(inVertical)">
                                      <p:cBhvr>
                                        <p:cTn id="35" dur="500"/>
                                        <p:tgtEl>
                                          <p:spTgt spid="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arn(inVertical)">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barn(inVertical)">
                                      <p:cBhvr>
                                        <p:cTn id="4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A65537-D17A-441E-B9A6-13941480D2A5}"/>
              </a:ext>
            </a:extLst>
          </p:cNvPr>
          <p:cNvSpPr txBox="1"/>
          <p:nvPr/>
        </p:nvSpPr>
        <p:spPr>
          <a:xfrm>
            <a:off x="8020961" y="3595319"/>
            <a:ext cx="2764859" cy="369332"/>
          </a:xfrm>
          <a:prstGeom prst="rect">
            <a:avLst/>
          </a:prstGeom>
          <a:solidFill>
            <a:srgbClr val="F6BB00"/>
          </a:solidFill>
        </p:spPr>
        <p:txBody>
          <a:bodyPr wrap="none" rtlCol="0">
            <a:spAutoFit/>
          </a:bodyPr>
          <a:lstStyle/>
          <a:p>
            <a:r>
              <a:rPr lang="en-CA" dirty="0"/>
              <a:t>Managed by the customer.</a:t>
            </a:r>
          </a:p>
        </p:txBody>
      </p:sp>
      <p:sp>
        <p:nvSpPr>
          <p:cNvPr id="5" name="TextBox 4">
            <a:extLst>
              <a:ext uri="{FF2B5EF4-FFF2-40B4-BE49-F238E27FC236}">
                <a16:creationId xmlns:a16="http://schemas.microsoft.com/office/drawing/2014/main" id="{4DAED20B-6232-42EC-BDEC-67A3F9B0F992}"/>
              </a:ext>
            </a:extLst>
          </p:cNvPr>
          <p:cNvSpPr txBox="1"/>
          <p:nvPr/>
        </p:nvSpPr>
        <p:spPr>
          <a:xfrm>
            <a:off x="8020961" y="4138407"/>
            <a:ext cx="3164071" cy="369332"/>
          </a:xfrm>
          <a:prstGeom prst="rect">
            <a:avLst/>
          </a:prstGeom>
          <a:solidFill>
            <a:schemeClr val="bg1">
              <a:lumMod val="85000"/>
            </a:schemeClr>
          </a:solidFill>
        </p:spPr>
        <p:txBody>
          <a:bodyPr wrap="none" rtlCol="0">
            <a:spAutoFit/>
          </a:bodyPr>
          <a:lstStyle/>
          <a:p>
            <a:r>
              <a:rPr lang="en-CA" dirty="0"/>
              <a:t>Managed by the cloud provider.</a:t>
            </a:r>
          </a:p>
        </p:txBody>
      </p:sp>
      <p:sp>
        <p:nvSpPr>
          <p:cNvPr id="6" name="Title 5">
            <a:extLst>
              <a:ext uri="{FF2B5EF4-FFF2-40B4-BE49-F238E27FC236}">
                <a16:creationId xmlns:a16="http://schemas.microsoft.com/office/drawing/2014/main" id="{5A812891-8F55-4BDC-BD3C-559FAB201257}"/>
              </a:ext>
            </a:extLst>
          </p:cNvPr>
          <p:cNvSpPr>
            <a:spLocks noGrp="1"/>
          </p:cNvSpPr>
          <p:nvPr>
            <p:ph type="title"/>
          </p:nvPr>
        </p:nvSpPr>
        <p:spPr>
          <a:xfrm>
            <a:off x="634936" y="115166"/>
            <a:ext cx="10515600" cy="535603"/>
          </a:xfrm>
        </p:spPr>
        <p:txBody>
          <a:bodyPr>
            <a:normAutofit fontScale="90000"/>
          </a:bodyPr>
          <a:lstStyle/>
          <a:p>
            <a:pPr algn="ctr"/>
            <a:r>
              <a:rPr lang="en-CA" dirty="0"/>
              <a:t>Cloud service offerings</a:t>
            </a:r>
          </a:p>
        </p:txBody>
      </p:sp>
      <p:sp>
        <p:nvSpPr>
          <p:cNvPr id="7" name="Content Placeholder 6">
            <a:extLst>
              <a:ext uri="{FF2B5EF4-FFF2-40B4-BE49-F238E27FC236}">
                <a16:creationId xmlns:a16="http://schemas.microsoft.com/office/drawing/2014/main" id="{F3D25DFC-F763-424D-B04E-A68F65494623}"/>
              </a:ext>
            </a:extLst>
          </p:cNvPr>
          <p:cNvSpPr>
            <a:spLocks noGrp="1"/>
          </p:cNvSpPr>
          <p:nvPr>
            <p:ph idx="1"/>
          </p:nvPr>
        </p:nvSpPr>
        <p:spPr>
          <a:xfrm>
            <a:off x="7984502" y="1528812"/>
            <a:ext cx="3902698" cy="1913641"/>
          </a:xfrm>
          <a:ln>
            <a:solidFill>
              <a:schemeClr val="accent1"/>
            </a:solidFill>
          </a:ln>
        </p:spPr>
        <p:txBody>
          <a:bodyPr>
            <a:normAutofit/>
          </a:bodyPr>
          <a:lstStyle/>
          <a:p>
            <a:pPr>
              <a:spcBef>
                <a:spcPts val="600"/>
              </a:spcBef>
              <a:spcAft>
                <a:spcPts val="600"/>
              </a:spcAft>
            </a:pPr>
            <a:r>
              <a:rPr lang="en-CA" sz="2400" dirty="0"/>
              <a:t>Software as a service.</a:t>
            </a:r>
          </a:p>
          <a:p>
            <a:pPr>
              <a:spcBef>
                <a:spcPts val="600"/>
              </a:spcBef>
              <a:spcAft>
                <a:spcPts val="600"/>
              </a:spcAft>
            </a:pPr>
            <a:r>
              <a:rPr lang="en-CA" sz="2400" dirty="0"/>
              <a:t>Platform as a Service.</a:t>
            </a:r>
          </a:p>
          <a:p>
            <a:pPr>
              <a:spcBef>
                <a:spcPts val="600"/>
              </a:spcBef>
              <a:spcAft>
                <a:spcPts val="600"/>
              </a:spcAft>
            </a:pPr>
            <a:r>
              <a:rPr lang="en-CA" sz="2400" dirty="0"/>
              <a:t>Infrastructure as a Service.</a:t>
            </a:r>
          </a:p>
          <a:p>
            <a:pPr>
              <a:spcBef>
                <a:spcPts val="600"/>
              </a:spcBef>
              <a:spcAft>
                <a:spcPts val="600"/>
              </a:spcAft>
            </a:pPr>
            <a:r>
              <a:rPr lang="en-CA" sz="2400" dirty="0"/>
              <a:t>On premises</a:t>
            </a:r>
          </a:p>
        </p:txBody>
      </p:sp>
      <p:pic>
        <p:nvPicPr>
          <p:cNvPr id="9" name="Picture 8" descr="Table&#10;&#10;Description automatically generated">
            <a:extLst>
              <a:ext uri="{FF2B5EF4-FFF2-40B4-BE49-F238E27FC236}">
                <a16:creationId xmlns:a16="http://schemas.microsoft.com/office/drawing/2014/main" id="{99F7886A-06CB-47ED-A839-360E66597D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025012"/>
            <a:ext cx="7424226" cy="5451988"/>
          </a:xfrm>
          <a:prstGeom prst="rect">
            <a:avLst/>
          </a:prstGeom>
        </p:spPr>
      </p:pic>
    </p:spTree>
    <p:extLst>
      <p:ext uri="{BB962C8B-B14F-4D97-AF65-F5344CB8AC3E}">
        <p14:creationId xmlns:p14="http://schemas.microsoft.com/office/powerpoint/2010/main" val="3978440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4E55529-3106-4C1C-B356-9859B7695804}"/>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5400" kern="1200">
                <a:solidFill>
                  <a:srgbClr val="FFFFFF"/>
                </a:solidFill>
                <a:latin typeface="+mj-lt"/>
                <a:ea typeface="+mj-ea"/>
                <a:cs typeface="+mj-cs"/>
              </a:rPr>
              <a:t>Software as a Service</a:t>
            </a:r>
          </a:p>
        </p:txBody>
      </p:sp>
      <p:sp>
        <p:nvSpPr>
          <p:cNvPr id="2" name="Text Placeholder 1">
            <a:extLst>
              <a:ext uri="{FF2B5EF4-FFF2-40B4-BE49-F238E27FC236}">
                <a16:creationId xmlns:a16="http://schemas.microsoft.com/office/drawing/2014/main" id="{82FD3EDF-DF58-4D18-94FE-7BE697173F56}"/>
              </a:ext>
            </a:extLst>
          </p:cNvPr>
          <p:cNvSpPr>
            <a:spLocks noGrp="1"/>
          </p:cNvSpPr>
          <p:nvPr>
            <p:ph type="body" idx="1"/>
          </p:nvPr>
        </p:nvSpPr>
        <p:spPr>
          <a:xfrm>
            <a:off x="804672" y="3602038"/>
            <a:ext cx="3308131" cy="1655762"/>
          </a:xfrm>
        </p:spPr>
        <p:txBody>
          <a:bodyPr vert="horz" lIns="91440" tIns="45720" rIns="91440" bIns="45720" rtlCol="0">
            <a:normAutofit/>
          </a:bodyPr>
          <a:lstStyle/>
          <a:p>
            <a:r>
              <a:rPr lang="en-US" sz="2000" kern="1200" dirty="0">
                <a:solidFill>
                  <a:srgbClr val="FFFFFF"/>
                </a:solidFill>
                <a:latin typeface="+mn-lt"/>
                <a:ea typeface="+mn-ea"/>
                <a:cs typeface="+mn-cs"/>
              </a:rPr>
              <a:t>SaaS</a:t>
            </a:r>
          </a:p>
        </p:txBody>
      </p:sp>
      <p:pic>
        <p:nvPicPr>
          <p:cNvPr id="13" name="Content Placeholder 12" descr="Diagram&#10;&#10;Description automatically generated">
            <a:extLst>
              <a:ext uri="{FF2B5EF4-FFF2-40B4-BE49-F238E27FC236}">
                <a16:creationId xmlns:a16="http://schemas.microsoft.com/office/drawing/2014/main" id="{11852422-2F4F-4449-8DC0-EFBDF42013FA}"/>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917474" y="1039823"/>
            <a:ext cx="6789571" cy="4973360"/>
          </a:xfrm>
          <a:prstGeom prst="rect">
            <a:avLst/>
          </a:prstGeom>
        </p:spPr>
      </p:pic>
    </p:spTree>
    <p:extLst>
      <p:ext uri="{BB962C8B-B14F-4D97-AF65-F5344CB8AC3E}">
        <p14:creationId xmlns:p14="http://schemas.microsoft.com/office/powerpoint/2010/main" val="485351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7F530-CB88-4C05-92C9-682D8835357F}"/>
              </a:ext>
            </a:extLst>
          </p:cNvPr>
          <p:cNvSpPr>
            <a:spLocks noGrp="1"/>
          </p:cNvSpPr>
          <p:nvPr>
            <p:ph type="title"/>
          </p:nvPr>
        </p:nvSpPr>
        <p:spPr>
          <a:xfrm>
            <a:off x="838200" y="365125"/>
            <a:ext cx="10515600" cy="1104079"/>
          </a:xfrm>
        </p:spPr>
        <p:txBody>
          <a:bodyPr/>
          <a:lstStyle/>
          <a:p>
            <a:r>
              <a:rPr lang="en-CA" dirty="0"/>
              <a:t>Software as a Service </a:t>
            </a:r>
            <a:r>
              <a:rPr lang="en-CA" b="1" dirty="0">
                <a:solidFill>
                  <a:srgbClr val="FF0000"/>
                </a:solidFill>
              </a:rPr>
              <a:t>SaaS</a:t>
            </a:r>
          </a:p>
        </p:txBody>
      </p:sp>
      <p:sp>
        <p:nvSpPr>
          <p:cNvPr id="3" name="Content Placeholder 2">
            <a:extLst>
              <a:ext uri="{FF2B5EF4-FFF2-40B4-BE49-F238E27FC236}">
                <a16:creationId xmlns:a16="http://schemas.microsoft.com/office/drawing/2014/main" id="{F902FF47-1FFD-4DA0-AC3E-8326E841ABEA}"/>
              </a:ext>
            </a:extLst>
          </p:cNvPr>
          <p:cNvSpPr>
            <a:spLocks noGrp="1"/>
          </p:cNvSpPr>
          <p:nvPr>
            <p:ph idx="1"/>
          </p:nvPr>
        </p:nvSpPr>
        <p:spPr>
          <a:xfrm>
            <a:off x="462337" y="1690688"/>
            <a:ext cx="11322121" cy="4189117"/>
          </a:xfrm>
          <a:ln>
            <a:solidFill>
              <a:schemeClr val="accent1"/>
            </a:solidFill>
          </a:ln>
        </p:spPr>
        <p:txBody>
          <a:bodyPr>
            <a:normAutofit lnSpcReduction="10000"/>
          </a:bodyPr>
          <a:lstStyle/>
          <a:p>
            <a:pPr>
              <a:spcBef>
                <a:spcPts val="600"/>
              </a:spcBef>
              <a:spcAft>
                <a:spcPts val="600"/>
              </a:spcAft>
            </a:pPr>
            <a:r>
              <a:rPr lang="en-CA" sz="3200" dirty="0"/>
              <a:t>The model objective is to </a:t>
            </a:r>
            <a:r>
              <a:rPr lang="en-CA" sz="3200" b="1" dirty="0"/>
              <a:t>deliver applications </a:t>
            </a:r>
            <a:r>
              <a:rPr lang="en-CA" sz="3200" dirty="0"/>
              <a:t>from a cloud.</a:t>
            </a:r>
          </a:p>
          <a:p>
            <a:pPr>
              <a:spcBef>
                <a:spcPts val="600"/>
              </a:spcBef>
              <a:spcAft>
                <a:spcPts val="600"/>
              </a:spcAft>
            </a:pPr>
            <a:r>
              <a:rPr lang="en-CA" sz="3200" dirty="0"/>
              <a:t>The SaaS cloud provider provides an </a:t>
            </a:r>
            <a:r>
              <a:rPr lang="en-CA" sz="3200" b="1" dirty="0"/>
              <a:t>application </a:t>
            </a:r>
            <a:r>
              <a:rPr lang="en-CA" sz="3200" dirty="0"/>
              <a:t>ready to use.</a:t>
            </a:r>
          </a:p>
          <a:p>
            <a:pPr>
              <a:spcBef>
                <a:spcPts val="600"/>
              </a:spcBef>
              <a:spcAft>
                <a:spcPts val="600"/>
              </a:spcAft>
            </a:pPr>
            <a:r>
              <a:rPr lang="en-CA" sz="3200" dirty="0"/>
              <a:t>The applications are managed by the cloud vendors.</a:t>
            </a:r>
          </a:p>
          <a:p>
            <a:pPr>
              <a:spcBef>
                <a:spcPts val="600"/>
              </a:spcBef>
              <a:spcAft>
                <a:spcPts val="600"/>
              </a:spcAft>
            </a:pPr>
            <a:r>
              <a:rPr lang="en-CA" sz="3200" dirty="0"/>
              <a:t>The client purchases the use of the application on a subscription.</a:t>
            </a:r>
          </a:p>
          <a:p>
            <a:pPr>
              <a:spcBef>
                <a:spcPts val="600"/>
              </a:spcBef>
              <a:spcAft>
                <a:spcPts val="600"/>
              </a:spcAft>
            </a:pPr>
            <a:r>
              <a:rPr lang="en-CA" sz="3200" dirty="0"/>
              <a:t>The application allows for some level of customization.</a:t>
            </a:r>
          </a:p>
          <a:p>
            <a:pPr>
              <a:spcBef>
                <a:spcPts val="600"/>
              </a:spcBef>
              <a:spcAft>
                <a:spcPts val="600"/>
              </a:spcAft>
            </a:pPr>
            <a:r>
              <a:rPr lang="en-CA" sz="3200" dirty="0"/>
              <a:t>Many of these apps run via web protocols. All that the customer needs is to have access to a web browser.</a:t>
            </a:r>
          </a:p>
          <a:p>
            <a:pPr>
              <a:spcBef>
                <a:spcPts val="600"/>
              </a:spcBef>
              <a:spcAft>
                <a:spcPts val="600"/>
              </a:spcAft>
            </a:pPr>
            <a:r>
              <a:rPr lang="en-CA" sz="3200" dirty="0"/>
              <a:t>Typically, there is no need to install anything on the client side.</a:t>
            </a:r>
          </a:p>
        </p:txBody>
      </p:sp>
    </p:spTree>
    <p:extLst>
      <p:ext uri="{BB962C8B-B14F-4D97-AF65-F5344CB8AC3E}">
        <p14:creationId xmlns:p14="http://schemas.microsoft.com/office/powerpoint/2010/main" val="84579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barn(inVertical)">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arn(inVertic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barn(inVertical)">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AF6E70-1512-4B93-9BCD-D20AF0FA40CD}"/>
              </a:ext>
            </a:extLst>
          </p:cNvPr>
          <p:cNvSpPr>
            <a:spLocks noGrp="1"/>
          </p:cNvSpPr>
          <p:nvPr>
            <p:ph type="title"/>
          </p:nvPr>
        </p:nvSpPr>
        <p:spPr>
          <a:xfrm>
            <a:off x="804672" y="640080"/>
            <a:ext cx="3282696" cy="5257800"/>
          </a:xfrm>
        </p:spPr>
        <p:txBody>
          <a:bodyPr>
            <a:normAutofit/>
          </a:bodyPr>
          <a:lstStyle/>
          <a:p>
            <a:r>
              <a:rPr lang="en-CA">
                <a:solidFill>
                  <a:schemeClr val="bg1"/>
                </a:solidFill>
              </a:rPr>
              <a:t>Software as a Service (SaaS) examples</a:t>
            </a:r>
          </a:p>
        </p:txBody>
      </p:sp>
      <p:sp>
        <p:nvSpPr>
          <p:cNvPr id="3" name="Content Placeholder 2">
            <a:extLst>
              <a:ext uri="{FF2B5EF4-FFF2-40B4-BE49-F238E27FC236}">
                <a16:creationId xmlns:a16="http://schemas.microsoft.com/office/drawing/2014/main" id="{05CA63FF-6B90-4A76-9CBA-7FBB889C19C7}"/>
              </a:ext>
            </a:extLst>
          </p:cNvPr>
          <p:cNvSpPr>
            <a:spLocks noGrp="1"/>
          </p:cNvSpPr>
          <p:nvPr>
            <p:ph idx="1"/>
          </p:nvPr>
        </p:nvSpPr>
        <p:spPr>
          <a:xfrm>
            <a:off x="5358384" y="640081"/>
            <a:ext cx="6024654" cy="5257800"/>
          </a:xfrm>
          <a:ln>
            <a:solidFill>
              <a:schemeClr val="accent1"/>
            </a:solidFill>
          </a:ln>
        </p:spPr>
        <p:txBody>
          <a:bodyPr anchor="ctr">
            <a:noAutofit/>
          </a:bodyPr>
          <a:lstStyle/>
          <a:p>
            <a:pPr>
              <a:spcBef>
                <a:spcPts val="600"/>
              </a:spcBef>
              <a:spcAft>
                <a:spcPts val="600"/>
              </a:spcAft>
            </a:pPr>
            <a:r>
              <a:rPr lang="en-CA" sz="3200" dirty="0"/>
              <a:t>Microsoft Office 365</a:t>
            </a:r>
          </a:p>
          <a:p>
            <a:pPr>
              <a:spcBef>
                <a:spcPts val="600"/>
              </a:spcBef>
              <a:spcAft>
                <a:spcPts val="600"/>
              </a:spcAft>
            </a:pPr>
            <a:r>
              <a:rPr lang="en-CA" sz="3200" dirty="0"/>
              <a:t>Google Gmail</a:t>
            </a:r>
          </a:p>
          <a:p>
            <a:pPr>
              <a:spcBef>
                <a:spcPts val="600"/>
              </a:spcBef>
              <a:spcAft>
                <a:spcPts val="600"/>
              </a:spcAft>
            </a:pPr>
            <a:r>
              <a:rPr lang="en-CA" sz="3200" dirty="0"/>
              <a:t>Google Workspace</a:t>
            </a:r>
          </a:p>
          <a:p>
            <a:pPr>
              <a:spcBef>
                <a:spcPts val="600"/>
              </a:spcBef>
              <a:spcAft>
                <a:spcPts val="600"/>
              </a:spcAft>
            </a:pPr>
            <a:r>
              <a:rPr lang="en-CA" sz="3200" dirty="0"/>
              <a:t>Salesforce</a:t>
            </a:r>
          </a:p>
          <a:p>
            <a:pPr>
              <a:spcBef>
                <a:spcPts val="600"/>
              </a:spcBef>
              <a:spcAft>
                <a:spcPts val="600"/>
              </a:spcAft>
            </a:pPr>
            <a:r>
              <a:rPr lang="en-CA" sz="3200" dirty="0"/>
              <a:t>Cisco WebEx</a:t>
            </a:r>
          </a:p>
          <a:p>
            <a:pPr>
              <a:spcBef>
                <a:spcPts val="600"/>
              </a:spcBef>
              <a:spcAft>
                <a:spcPts val="600"/>
              </a:spcAft>
            </a:pPr>
            <a:r>
              <a:rPr lang="en-CA" sz="3200" dirty="0"/>
              <a:t>Zoom</a:t>
            </a:r>
          </a:p>
          <a:p>
            <a:pPr>
              <a:spcBef>
                <a:spcPts val="600"/>
              </a:spcBef>
              <a:spcAft>
                <a:spcPts val="600"/>
              </a:spcAft>
            </a:pPr>
            <a:r>
              <a:rPr lang="en-CA" sz="3200" dirty="0"/>
              <a:t>Teams</a:t>
            </a:r>
          </a:p>
          <a:p>
            <a:pPr>
              <a:spcBef>
                <a:spcPts val="600"/>
              </a:spcBef>
              <a:spcAft>
                <a:spcPts val="600"/>
              </a:spcAft>
            </a:pPr>
            <a:r>
              <a:rPr lang="en-CA" sz="3200" dirty="0"/>
              <a:t>Dropbox</a:t>
            </a:r>
          </a:p>
          <a:p>
            <a:pPr>
              <a:spcBef>
                <a:spcPts val="600"/>
              </a:spcBef>
              <a:spcAft>
                <a:spcPts val="600"/>
              </a:spcAft>
            </a:pPr>
            <a:r>
              <a:rPr lang="en-CA" sz="3200" b="1" dirty="0"/>
              <a:t>D2L SLATE</a:t>
            </a:r>
            <a:endParaRPr lang="en-CA" sz="3200" dirty="0"/>
          </a:p>
        </p:txBody>
      </p:sp>
    </p:spTree>
    <p:extLst>
      <p:ext uri="{BB962C8B-B14F-4D97-AF65-F5344CB8AC3E}">
        <p14:creationId xmlns:p14="http://schemas.microsoft.com/office/powerpoint/2010/main" val="880707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1264</TotalTime>
  <Words>3082</Words>
  <Application>Microsoft Office PowerPoint</Application>
  <PresentationFormat>Widescreen</PresentationFormat>
  <Paragraphs>328</Paragraphs>
  <Slides>47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RedHatText</vt:lpstr>
      <vt:lpstr>Office Theme</vt:lpstr>
      <vt:lpstr>Cloud Models</vt:lpstr>
      <vt:lpstr>Cloud Computing Models</vt:lpstr>
      <vt:lpstr>Cloud Layered Model</vt:lpstr>
      <vt:lpstr>Cloud Layered Model</vt:lpstr>
      <vt:lpstr>Cloud Layered Model</vt:lpstr>
      <vt:lpstr>Cloud service offerings</vt:lpstr>
      <vt:lpstr>Software as a Service</vt:lpstr>
      <vt:lpstr>Software as a Service SaaS</vt:lpstr>
      <vt:lpstr>Software as a Service (SaaS) examples</vt:lpstr>
      <vt:lpstr>Software as a Service (SaaS) Microsoft 365)</vt:lpstr>
      <vt:lpstr>Software as a Service example (salesforce)</vt:lpstr>
      <vt:lpstr>Software as a Service SaaS</vt:lpstr>
      <vt:lpstr>Platform as a Service</vt:lpstr>
      <vt:lpstr>Platform as a Service (PaaS)</vt:lpstr>
      <vt:lpstr>Platform as a Service (PaaS)</vt:lpstr>
      <vt:lpstr>PaaS example, GoDaddy.com </vt:lpstr>
      <vt:lpstr>PaaS example, wix.com </vt:lpstr>
      <vt:lpstr>PaaS example, Heroku</vt:lpstr>
      <vt:lpstr>PaaS example, Red Hat OpenShift</vt:lpstr>
      <vt:lpstr>PaaS example, Google App Engine </vt:lpstr>
      <vt:lpstr>PaaS example, AWS Elastic Beanstalk</vt:lpstr>
      <vt:lpstr>PaaS example, AWS Elastic Beanstalk</vt:lpstr>
      <vt:lpstr>PaaS AWS Elastic Beanstalk</vt:lpstr>
      <vt:lpstr>PaaS example, Microsoft Azure</vt:lpstr>
      <vt:lpstr>Platform as a Service PaaS</vt:lpstr>
      <vt:lpstr>Infrastructure as a  Service</vt:lpstr>
      <vt:lpstr>Infrastructure as a Service IaaS</vt:lpstr>
      <vt:lpstr>Infrastructure as a Service IaaS</vt:lpstr>
      <vt:lpstr>Infrastructure as a Service IaaS</vt:lpstr>
      <vt:lpstr>Infrastructure as a Service IaaS</vt:lpstr>
      <vt:lpstr>Definition</vt:lpstr>
      <vt:lpstr>Definition</vt:lpstr>
      <vt:lpstr>Infrastructure as a Service IaaS</vt:lpstr>
      <vt:lpstr>IaaS</vt:lpstr>
      <vt:lpstr>IaaS</vt:lpstr>
      <vt:lpstr>These are providers of IaaS:</vt:lpstr>
      <vt:lpstr>Infrastructure as a Service IaaS</vt:lpstr>
      <vt:lpstr>Cloud layer model summary</vt:lpstr>
      <vt:lpstr>Cloud Models</vt:lpstr>
      <vt:lpstr>Reading</vt:lpstr>
      <vt:lpstr>From reading</vt:lpstr>
      <vt:lpstr>From reading</vt:lpstr>
      <vt:lpstr>From Reading</vt:lpstr>
      <vt:lpstr>From reading</vt:lpstr>
      <vt:lpstr>From reading</vt:lpstr>
      <vt:lpstr>From reading</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Models</dc:title>
  <dc:creator>Felix Carapaica</dc:creator>
  <cp:lastModifiedBy>Felix Carapaica</cp:lastModifiedBy>
  <cp:revision>92</cp:revision>
  <dcterms:created xsi:type="dcterms:W3CDTF">2020-12-27T22:27:42Z</dcterms:created>
  <dcterms:modified xsi:type="dcterms:W3CDTF">2023-01-10T00:33:37Z</dcterms:modified>
</cp:coreProperties>
</file>